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936" r:id="rId2"/>
    <p:sldId id="935" r:id="rId3"/>
    <p:sldId id="934" r:id="rId4"/>
    <p:sldId id="827" r:id="rId5"/>
    <p:sldId id="828" r:id="rId6"/>
    <p:sldId id="829" r:id="rId7"/>
    <p:sldId id="830" r:id="rId8"/>
    <p:sldId id="831" r:id="rId9"/>
    <p:sldId id="832" r:id="rId10"/>
    <p:sldId id="833" r:id="rId11"/>
    <p:sldId id="834" r:id="rId12"/>
    <p:sldId id="835" r:id="rId13"/>
    <p:sldId id="836" r:id="rId14"/>
    <p:sldId id="837" r:id="rId15"/>
    <p:sldId id="665" r:id="rId16"/>
    <p:sldId id="668" r:id="rId17"/>
    <p:sldId id="622" r:id="rId18"/>
    <p:sldId id="623" r:id="rId19"/>
    <p:sldId id="624" r:id="rId20"/>
    <p:sldId id="553" r:id="rId21"/>
    <p:sldId id="631" r:id="rId22"/>
    <p:sldId id="632" r:id="rId23"/>
    <p:sldId id="630" r:id="rId24"/>
    <p:sldId id="636" r:id="rId25"/>
    <p:sldId id="637" r:id="rId26"/>
    <p:sldId id="635" r:id="rId27"/>
    <p:sldId id="838" r:id="rId28"/>
    <p:sldId id="844" r:id="rId29"/>
    <p:sldId id="845" r:id="rId30"/>
    <p:sldId id="846" r:id="rId31"/>
    <p:sldId id="847" r:id="rId32"/>
    <p:sldId id="848" r:id="rId33"/>
    <p:sldId id="849" r:id="rId34"/>
    <p:sldId id="850" r:id="rId35"/>
    <p:sldId id="851" r:id="rId36"/>
    <p:sldId id="858" r:id="rId37"/>
    <p:sldId id="859" r:id="rId38"/>
    <p:sldId id="860" r:id="rId39"/>
    <p:sldId id="861" r:id="rId40"/>
    <p:sldId id="862" r:id="rId41"/>
    <p:sldId id="863" r:id="rId42"/>
    <p:sldId id="864" r:id="rId43"/>
    <p:sldId id="865" r:id="rId44"/>
    <p:sldId id="866" r:id="rId45"/>
    <p:sldId id="867" r:id="rId46"/>
    <p:sldId id="868" r:id="rId47"/>
    <p:sldId id="871" r:id="rId48"/>
    <p:sldId id="872" r:id="rId49"/>
    <p:sldId id="873" r:id="rId50"/>
    <p:sldId id="874" r:id="rId51"/>
    <p:sldId id="875" r:id="rId52"/>
    <p:sldId id="876" r:id="rId53"/>
    <p:sldId id="877" r:id="rId54"/>
    <p:sldId id="878" r:id="rId55"/>
    <p:sldId id="879" r:id="rId56"/>
    <p:sldId id="880" r:id="rId57"/>
    <p:sldId id="881" r:id="rId58"/>
    <p:sldId id="882" r:id="rId59"/>
    <p:sldId id="883" r:id="rId60"/>
    <p:sldId id="884" r:id="rId61"/>
    <p:sldId id="885" r:id="rId62"/>
    <p:sldId id="886" r:id="rId63"/>
    <p:sldId id="887" r:id="rId64"/>
    <p:sldId id="888" r:id="rId65"/>
    <p:sldId id="889" r:id="rId66"/>
    <p:sldId id="890" r:id="rId67"/>
    <p:sldId id="891" r:id="rId68"/>
    <p:sldId id="892" r:id="rId69"/>
    <p:sldId id="893" r:id="rId70"/>
    <p:sldId id="894" r:id="rId71"/>
    <p:sldId id="897" r:id="rId72"/>
    <p:sldId id="898" r:id="rId73"/>
    <p:sldId id="899" r:id="rId74"/>
    <p:sldId id="900" r:id="rId75"/>
    <p:sldId id="902" r:id="rId76"/>
    <p:sldId id="903" r:id="rId77"/>
    <p:sldId id="904" r:id="rId78"/>
    <p:sldId id="905" r:id="rId79"/>
    <p:sldId id="906" r:id="rId80"/>
    <p:sldId id="907" r:id="rId81"/>
    <p:sldId id="908" r:id="rId82"/>
    <p:sldId id="436" r:id="rId83"/>
    <p:sldId id="439" r:id="rId84"/>
    <p:sldId id="440" r:id="rId85"/>
    <p:sldId id="441" r:id="rId86"/>
    <p:sldId id="442" r:id="rId87"/>
    <p:sldId id="443" r:id="rId88"/>
    <p:sldId id="444" r:id="rId89"/>
    <p:sldId id="451" r:id="rId90"/>
    <p:sldId id="438" r:id="rId91"/>
    <p:sldId id="445" r:id="rId92"/>
    <p:sldId id="446" r:id="rId93"/>
    <p:sldId id="447" r:id="rId94"/>
    <p:sldId id="448" r:id="rId95"/>
    <p:sldId id="449" r:id="rId96"/>
    <p:sldId id="450" r:id="rId97"/>
    <p:sldId id="909" r:id="rId98"/>
    <p:sldId id="910" r:id="rId99"/>
    <p:sldId id="911" r:id="rId100"/>
    <p:sldId id="912" r:id="rId101"/>
    <p:sldId id="913" r:id="rId102"/>
    <p:sldId id="914" r:id="rId103"/>
    <p:sldId id="915" r:id="rId104"/>
    <p:sldId id="916" r:id="rId105"/>
    <p:sldId id="917" r:id="rId106"/>
    <p:sldId id="918" r:id="rId107"/>
    <p:sldId id="919" r:id="rId108"/>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83796" autoAdjust="0"/>
  </p:normalViewPr>
  <p:slideViewPr>
    <p:cSldViewPr>
      <p:cViewPr varScale="1">
        <p:scale>
          <a:sx n="118" d="100"/>
          <a:sy n="118" d="100"/>
        </p:scale>
        <p:origin x="1368" y="184"/>
      </p:cViewPr>
      <p:guideLst>
        <p:guide orient="horz" pos="2160"/>
        <p:guide pos="2880"/>
        <p:guide orient="horz" pos="1620"/>
      </p:guideLst>
    </p:cSldViewPr>
  </p:slideViewPr>
  <p:notesTextViewPr>
    <p:cViewPr>
      <p:scale>
        <a:sx n="100" d="100"/>
        <a:sy n="100" d="100"/>
      </p:scale>
      <p:origin x="0" y="0"/>
    </p:cViewPr>
  </p:notesTextViewPr>
  <p:notesViewPr>
    <p:cSldViewPr>
      <p:cViewPr varScale="1">
        <p:scale>
          <a:sx n="53" d="100"/>
          <a:sy n="53" d="100"/>
        </p:scale>
        <p:origin x="1205" y="3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71F840E-7900-4B4C-B0D6-8894066895DB}" type="slidenum">
              <a:rPr lang="en-US"/>
              <a:pPr/>
              <a:t>‹#›</a:t>
            </a:fld>
            <a:endParaRPr lang="en-US"/>
          </a:p>
        </p:txBody>
      </p:sp>
    </p:spTree>
    <p:extLst>
      <p:ext uri="{BB962C8B-B14F-4D97-AF65-F5344CB8AC3E}">
        <p14:creationId xmlns:p14="http://schemas.microsoft.com/office/powerpoint/2010/main" val="3135193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youtu.be/KaR4lIdI1MQ?t=345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youtu.be/AQirPKrAyDg?t=2757"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2</a:t>
            </a:fld>
            <a:endParaRPr lang="en-US"/>
          </a:p>
        </p:txBody>
      </p:sp>
    </p:spTree>
    <p:extLst>
      <p:ext uri="{BB962C8B-B14F-4D97-AF65-F5344CB8AC3E}">
        <p14:creationId xmlns:p14="http://schemas.microsoft.com/office/powerpoint/2010/main" val="741575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922190" y="914400"/>
            <a:ext cx="5011800" cy="31338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88" name="Shape 288"/>
          <p:cNvSpPr txBox="1">
            <a:spLocks noGrp="1"/>
          </p:cNvSpPr>
          <p:nvPr>
            <p:ph type="body" idx="1"/>
          </p:nvPr>
        </p:nvSpPr>
        <p:spPr>
          <a:xfrm>
            <a:off x="1046350" y="4352637"/>
            <a:ext cx="4770900" cy="347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200">
                <a:solidFill>
                  <a:schemeClr val="dk1"/>
                </a:solidFill>
              </a:rPr>
              <a:t>This looks into edges, progressively higher level structures, ultimately high-level compositions. What you learn in earlier layers are heavily reused in upper layers.</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5F863BC-4F98-FA45-9D58-E0B8D878443D}" type="slidenum">
              <a:rPr lang="en-US"/>
              <a:pPr/>
              <a:t>12</a:t>
            </a:fld>
            <a:endParaRPr lang="en-US"/>
          </a:p>
        </p:txBody>
      </p:sp>
      <p:sp>
        <p:nvSpPr>
          <p:cNvPr id="138241" name="Text Box 1"/>
          <p:cNvSpPr txBox="1">
            <a:spLocks noGrp="1" noRot="1" noChangeAspect="1" noChangeArrowheads="1"/>
          </p:cNvSpPr>
          <p:nvPr>
            <p:ph type="sldImg"/>
          </p:nvPr>
        </p:nvSpPr>
        <p:spPr bwMode="auto">
          <a:xfrm>
            <a:off x="381000" y="693738"/>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382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19792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5F863BC-4F98-FA45-9D58-E0B8D878443D}" type="slidenum">
              <a:rPr lang="en-US"/>
              <a:pPr/>
              <a:t>13</a:t>
            </a:fld>
            <a:endParaRPr lang="en-US"/>
          </a:p>
        </p:txBody>
      </p:sp>
      <p:sp>
        <p:nvSpPr>
          <p:cNvPr id="138241" name="Text Box 1"/>
          <p:cNvSpPr txBox="1">
            <a:spLocks noGrp="1" noRot="1" noChangeAspect="1" noChangeArrowheads="1"/>
          </p:cNvSpPr>
          <p:nvPr>
            <p:ph type="sldImg"/>
          </p:nvPr>
        </p:nvSpPr>
        <p:spPr bwMode="auto">
          <a:xfrm>
            <a:off x="381000" y="693738"/>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382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549923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Shape 87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solidFill>
                  <a:schemeClr val="dk1"/>
                </a:solidFill>
              </a:rPr>
              <a:t>Should take around 40 minutes up to here. </a:t>
            </a:r>
            <a:endParaRPr/>
          </a:p>
        </p:txBody>
      </p:sp>
      <p:sp>
        <p:nvSpPr>
          <p:cNvPr id="873" name="Shape 873"/>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Shape 1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7" name="Shape 1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This is what we have been working for so far as the classifier.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In NNs, we'll m</a:t>
            </a:r>
            <a:r>
              <a:rPr lang="en" dirty="0">
                <a:solidFill>
                  <a:schemeClr val="dk1"/>
                </a:solidFill>
              </a:rPr>
              <a:t>ake it more complex. We add one more matrix multiply, W2, and also an activation function. The activation here is a relu, which thresholds the output of the first matrix multiply at 0.</a:t>
            </a:r>
            <a:endParaRPr dirty="0">
              <a:solidFill>
                <a:schemeClr val="dk1"/>
              </a:solidFill>
            </a:endParaRPr>
          </a:p>
          <a:p>
            <a:pPr marL="0" lvl="0" indent="0" rtl="0">
              <a:spcBef>
                <a:spcPts val="0"/>
              </a:spcBef>
              <a:spcAft>
                <a:spcPts val="0"/>
              </a:spcAft>
              <a:buNone/>
            </a:pPr>
            <a:endParaRPr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 is one possible visualization. Data goes through W1 multiply, then Relu, then W2 multiply. Note that we have a 100-d vector in the middle (after ReLU). How is that useful?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Shape 1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7" name="Shape 1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have the units, and the act functions. We organize them to build neural networks. Here are two examples "2-layer NN" and "3-layer NN". Input layer is not counted. These are called fully-connected since each neuron connects to all other neurons in the previous layer.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3</a:t>
            </a:fld>
            <a:endParaRPr lang="en-US"/>
          </a:p>
        </p:txBody>
      </p:sp>
    </p:spTree>
    <p:extLst>
      <p:ext uri="{BB962C8B-B14F-4D97-AF65-F5344CB8AC3E}">
        <p14:creationId xmlns:p14="http://schemas.microsoft.com/office/powerpoint/2010/main" val="741575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Increasing # neurons, increses the capacity of the neural network. (1 hidden layer)</a:t>
            </a:r>
            <a:endParaRPr/>
          </a:p>
        </p:txBody>
      </p:sp>
    </p:spTree>
    <p:extLst>
      <p:ext uri="{BB962C8B-B14F-4D97-AF65-F5344CB8AC3E}">
        <p14:creationId xmlns:p14="http://schemas.microsoft.com/office/powerpoint/2010/main" val="3093949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ReLU is the most commonly used one. ELU =  “Exponential Linear Unit”. There are many other, several recently proposed.</a:t>
            </a:r>
            <a:r>
              <a:rPr lang="en">
                <a:solidFill>
                  <a:schemeClr val="dk1"/>
                </a:solidFill>
              </a:rPr>
              <a:t>We'll talk about these later.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Third problem with exp() is its slow. But not a big deal: most time goes into convolutions, not activations.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8" name="Shape 5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tanh fixed the non-centered problem. Yann LeCun suggested tanh as a replacement of sigmoid. But you still have vanishing gradient problem. (</a:t>
            </a:r>
            <a:r>
              <a:rPr lang="en" b="1"/>
              <a:t>In general, tanh is preferable to sigmoid)</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it is not still perfect: (1) not zero-centered, (2) still kills the gradient 50% of time (if it is inactive in the fwd pass)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074d2ff9f_2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74d2ff9f_2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https://youtu.be/KaR4lIdI1MQ?t=3451</a:t>
            </a:r>
            <a:r>
              <a:rPr lang="en"/>
              <a:t> @ 57:00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74d2ff9f_2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74d2ff9f_2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Yann LeCun put it further by adding back-prop into it.</a:t>
            </a:r>
            <a:endParaRPr/>
          </a:p>
          <a:p>
            <a:pPr marL="457200" lvl="0" indent="-317500" algn="l" rtl="0">
              <a:spcBef>
                <a:spcPts val="0"/>
              </a:spcBef>
              <a:spcAft>
                <a:spcPts val="0"/>
              </a:spcAft>
              <a:buSzPts val="1400"/>
              <a:buChar char="-"/>
            </a:pPr>
            <a:r>
              <a:rPr lang="en"/>
              <a:t>They've built a complex system that can read cheques but it was sort of small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74d2ff9f_2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74d2ff9f_2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In 2012, ConvNets became quite large and trained over a large number of ImageNet examples</a:t>
            </a:r>
            <a:endParaRPr dirty="0"/>
          </a:p>
          <a:p>
            <a:pPr marL="457200" lvl="0" indent="-317500" algn="l" rtl="0">
              <a:spcBef>
                <a:spcPts val="0"/>
              </a:spcBef>
              <a:spcAft>
                <a:spcPts val="0"/>
              </a:spcAft>
              <a:buSzPts val="1400"/>
              <a:buChar char="-"/>
            </a:pPr>
            <a:r>
              <a:rPr lang="en" dirty="0"/>
              <a:t>There are very few differences compared to LeCun:</a:t>
            </a:r>
            <a:endParaRPr dirty="0"/>
          </a:p>
          <a:p>
            <a:pPr marL="914400" lvl="1" indent="-317500" algn="l" rtl="0">
              <a:spcBef>
                <a:spcPts val="0"/>
              </a:spcBef>
              <a:spcAft>
                <a:spcPts val="0"/>
              </a:spcAft>
              <a:buSzPts val="1400"/>
              <a:buChar char="-"/>
            </a:pPr>
            <a:r>
              <a:rPr lang="en" dirty="0"/>
              <a:t>Tanh/sigmoids -&gt; relu</a:t>
            </a:r>
            <a:endParaRPr dirty="0"/>
          </a:p>
          <a:p>
            <a:pPr marL="914400" lvl="1" indent="-317500" algn="l" rtl="0">
              <a:spcBef>
                <a:spcPts val="0"/>
              </a:spcBef>
              <a:spcAft>
                <a:spcPts val="0"/>
              </a:spcAft>
              <a:buSzPts val="1400"/>
              <a:buChar char="-"/>
            </a:pPr>
            <a:r>
              <a:rPr lang="en" dirty="0"/>
              <a:t>Bigger, deeper</a:t>
            </a:r>
            <a:endParaRPr dirty="0"/>
          </a:p>
          <a:p>
            <a:pPr marL="914400" lvl="1" indent="-317500" algn="l" rtl="0">
              <a:spcBef>
                <a:spcPts val="0"/>
              </a:spcBef>
              <a:spcAft>
                <a:spcPts val="0"/>
              </a:spcAft>
              <a:buSzPts val="1400"/>
              <a:buChar char="-"/>
            </a:pPr>
            <a:r>
              <a:rPr lang="en" dirty="0"/>
              <a:t>On GPU, more data</a:t>
            </a:r>
            <a:endParaRPr dirty="0"/>
          </a:p>
          <a:p>
            <a:pPr marL="457200" lvl="0" indent="-317500" algn="l" rtl="0">
              <a:spcBef>
                <a:spcPts val="0"/>
              </a:spcBef>
              <a:spcAft>
                <a:spcPts val="0"/>
              </a:spcAft>
              <a:buSzPts val="1400"/>
              <a:buChar char="-"/>
            </a:pPr>
            <a:r>
              <a:rPr lang="en" dirty="0"/>
              <a:t>Of course, now we have better sgd, we have batchnorm, better initialize but overall idea is pretty much the same. The crucial thing is to scale it up.</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74d2ff9f_2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74d2ff9f_2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ConvNets are everywhere, very good at classify, retrieval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74d2ff9f_2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74d2ff9f_2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Detection, semantic segmentation (every pixel is labelled)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fld id="{9BD9AD37-D812-2949-893A-843FA61C7484}" type="slidenum">
              <a:rPr lang="en-US" smtClean="0"/>
              <a:t>4</a:t>
            </a:fld>
            <a:endParaRPr lang="en-US"/>
          </a:p>
        </p:txBody>
      </p:sp>
    </p:spTree>
    <p:extLst>
      <p:ext uri="{BB962C8B-B14F-4D97-AF65-F5344CB8AC3E}">
        <p14:creationId xmlns:p14="http://schemas.microsoft.com/office/powerpoint/2010/main" val="741575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74d2ff9f_2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74d2ff9f_2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On Cars for safe-driving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74d2ff9f_2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74d2ff9f_2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Facebook automatically tags your friends on images</a:t>
            </a:r>
            <a:endParaRPr/>
          </a:p>
          <a:p>
            <a:pPr marL="457200" lvl="0" indent="-317500" algn="l" rtl="0">
              <a:spcBef>
                <a:spcPts val="0"/>
              </a:spcBef>
              <a:spcAft>
                <a:spcPts val="0"/>
              </a:spcAft>
              <a:buSzPts val="1400"/>
              <a:buChar char="-"/>
            </a:pPr>
            <a:r>
              <a:rPr lang="en"/>
              <a:t>Used for event recognition in videos</a:t>
            </a:r>
            <a:endParaRPr/>
          </a:p>
          <a:p>
            <a:pPr marL="457200" lvl="0" indent="-317500" algn="l" rtl="0">
              <a:spcBef>
                <a:spcPts val="0"/>
              </a:spcBef>
              <a:spcAft>
                <a:spcPts val="0"/>
              </a:spcAft>
              <a:buSzPts val="1400"/>
              <a:buChar char="-"/>
            </a:pPr>
            <a:r>
              <a:rPr lang="en"/>
              <a:t>Google used convnets for reading house numbers in street view images. Lots of supervised data, good for geo-localization of images.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74d2ff9f_2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74d2ff9f_2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They can estimate poses</a:t>
            </a:r>
            <a:endParaRPr/>
          </a:p>
          <a:p>
            <a:pPr marL="457200" lvl="0" indent="-317500" algn="l" rtl="0">
              <a:spcBef>
                <a:spcPts val="0"/>
              </a:spcBef>
              <a:spcAft>
                <a:spcPts val="0"/>
              </a:spcAft>
              <a:buSzPts val="1400"/>
              <a:buChar char="-"/>
            </a:pPr>
            <a:r>
              <a:rPr lang="en"/>
              <a:t>They can play games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74d2ff9f_2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74d2ff9f_2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Many recent papers look into medical image analysis based on convnets</a:t>
            </a:r>
            <a:endParaRPr/>
          </a:p>
          <a:p>
            <a:pPr marL="457200" lvl="0" indent="-317500" algn="l" rtl="0">
              <a:spcBef>
                <a:spcPts val="0"/>
              </a:spcBef>
              <a:spcAft>
                <a:spcPts val="0"/>
              </a:spcAft>
              <a:buSzPts val="1400"/>
              <a:buChar char="-"/>
            </a:pPr>
            <a:r>
              <a:rPr lang="en"/>
              <a:t>They can read characters and symbols and signals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0f69f9279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0f69f927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Now that we're done with re-marketing of convnets, we can talk about its details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0f69f927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0f69f927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So start off with some image, like 32x32x3 of CIFAR</a:t>
            </a:r>
            <a:endParaRPr/>
          </a:p>
          <a:p>
            <a:pPr marL="457200" lvl="0" indent="-317500" algn="l" rtl="0">
              <a:spcBef>
                <a:spcPts val="0"/>
              </a:spcBef>
              <a:spcAft>
                <a:spcPts val="0"/>
              </a:spcAft>
              <a:buSzPts val="1400"/>
              <a:buChar char="-"/>
            </a:pPr>
            <a:r>
              <a:rPr lang="en"/>
              <a:t>ConvNets operate on tensors, volumes not vectors (unlike neural networks), they produce volumes</a:t>
            </a:r>
            <a:endParaRPr/>
          </a:p>
          <a:p>
            <a:pPr marL="457200" lvl="0" indent="-317500" algn="l" rtl="0">
              <a:spcBef>
                <a:spcPts val="0"/>
              </a:spcBef>
              <a:spcAft>
                <a:spcPts val="0"/>
              </a:spcAft>
              <a:buSzPts val="1400"/>
              <a:buChar char="-"/>
            </a:pPr>
            <a:r>
              <a:rPr lang="en"/>
              <a:t>ConvLayer is the building block of ConvNet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0f69f927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0f69f927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receive some input to the layer</a:t>
            </a:r>
            <a:endParaRPr/>
          </a:p>
          <a:p>
            <a:pPr marL="457200" lvl="0" indent="-317500" algn="l" rtl="0">
              <a:spcBef>
                <a:spcPts val="0"/>
              </a:spcBef>
              <a:spcAft>
                <a:spcPts val="0"/>
              </a:spcAft>
              <a:buSzPts val="1400"/>
              <a:buChar char="-"/>
            </a:pPr>
            <a:r>
              <a:rPr lang="en"/>
              <a:t>And we'll have all these little filters in the layer</a:t>
            </a:r>
            <a:endParaRPr/>
          </a:p>
          <a:p>
            <a:pPr marL="457200" lvl="0" indent="-317500" algn="l" rtl="0">
              <a:spcBef>
                <a:spcPts val="0"/>
              </a:spcBef>
              <a:spcAft>
                <a:spcPts val="0"/>
              </a:spcAft>
              <a:buSzPts val="1400"/>
              <a:buChar char="-"/>
            </a:pPr>
            <a:r>
              <a:rPr lang="en"/>
              <a:t>Suppose we have a single filter.</a:t>
            </a:r>
            <a:endParaRPr/>
          </a:p>
          <a:p>
            <a:pPr marL="457200" lvl="0" indent="-317500" algn="l" rtl="0">
              <a:spcBef>
                <a:spcPts val="0"/>
              </a:spcBef>
              <a:spcAft>
                <a:spcPts val="0"/>
              </a:spcAft>
              <a:buSzPts val="1400"/>
              <a:buChar char="-"/>
            </a:pPr>
            <a:r>
              <a:rPr lang="en"/>
              <a:t>These filters will be small spatially. For example, here it is spatially only 5x5 but it spans 3 depths of the input volume.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0f69f927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0f69f927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It always covers the whole depth of the input volume</a:t>
            </a:r>
            <a:endParaRPr/>
          </a:p>
          <a:p>
            <a:pPr marL="457200" lvl="0" indent="-317500" algn="l" rtl="0">
              <a:spcBef>
                <a:spcPts val="0"/>
              </a:spcBef>
              <a:spcAft>
                <a:spcPts val="0"/>
              </a:spcAft>
              <a:buSzPts val="1400"/>
              <a:buChar char="-"/>
            </a:pPr>
            <a:r>
              <a:rPr lang="en"/>
              <a:t>What we'll do is to convole the image with the filter</a:t>
            </a:r>
            <a:endParaRPr/>
          </a:p>
          <a:p>
            <a:pPr marL="457200" lvl="0" indent="-317500" algn="l" rtl="0">
              <a:spcBef>
                <a:spcPts val="0"/>
              </a:spcBef>
              <a:spcAft>
                <a:spcPts val="0"/>
              </a:spcAft>
              <a:buSzPts val="1400"/>
              <a:buChar char="-"/>
            </a:pPr>
            <a:r>
              <a:rPr lang="en"/>
              <a:t>You may know or have forgotten convolving from your signal processing class but here what it really is: we slide the filter over the image spatially, and at each location, compute a dot product between the numbers in the input sub-volume and the filter</a:t>
            </a:r>
            <a:endParaRPr/>
          </a:p>
          <a:p>
            <a:pPr marL="457200" lvl="0" indent="-317500" algn="l" rtl="0">
              <a:spcBef>
                <a:spcPts val="0"/>
              </a:spcBef>
              <a:spcAft>
                <a:spcPts val="0"/>
              </a:spcAft>
              <a:buSzPts val="1400"/>
              <a:buChar char="-"/>
            </a:pPr>
            <a:r>
              <a:rPr lang="en"/>
              <a:t>The numbers on the filter are called </a:t>
            </a:r>
            <a:r>
              <a:rPr lang="en" b="1"/>
              <a:t>coefficients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0f69f9279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0f69f927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X = is a piece of your input volume</a:t>
            </a:r>
            <a:endParaRPr/>
          </a:p>
          <a:p>
            <a:pPr marL="457200" lvl="0" indent="-317500" algn="l" rtl="0">
              <a:spcBef>
                <a:spcPts val="0"/>
              </a:spcBef>
              <a:spcAft>
                <a:spcPts val="0"/>
              </a:spcAft>
              <a:buSzPts val="1400"/>
              <a:buChar char="-"/>
            </a:pPr>
            <a:r>
              <a:rPr lang="en"/>
              <a:t>W = vectorized coefficients of filter</a:t>
            </a:r>
            <a:endParaRPr/>
          </a:p>
          <a:p>
            <a:pPr marL="457200" lvl="0" indent="-317500" algn="l" rtl="0">
              <a:spcBef>
                <a:spcPts val="0"/>
              </a:spcBef>
              <a:spcAft>
                <a:spcPts val="0"/>
              </a:spcAft>
              <a:buSzPts val="1400"/>
              <a:buChar char="-"/>
            </a:pPr>
            <a:r>
              <a:rPr lang="en"/>
              <a:t>At each location during sliding, you do a 75d dot product. You typically also have a bias term associated with the filter.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0f69f927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0f69f927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As you slide the filter over the image and compute dot prodcts, you get an activation map of size 28x28.</a:t>
            </a:r>
            <a:endParaRPr/>
          </a:p>
          <a:p>
            <a:pPr marL="457200" lvl="0" indent="-317500" algn="l" rtl="0">
              <a:spcBef>
                <a:spcPts val="0"/>
              </a:spcBef>
              <a:spcAft>
                <a:spcPts val="0"/>
              </a:spcAft>
              <a:buSzPts val="1400"/>
              <a:buChar char="-"/>
            </a:pPr>
            <a:r>
              <a:rPr lang="en"/>
              <a:t>Why 28? There are 28 unique positions that we can place the filter.We'll talk about this later.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5F863BC-4F98-FA45-9D58-E0B8D878443D}" type="slidenum">
              <a:rPr lang="en-US"/>
              <a:pPr/>
              <a:t>5</a:t>
            </a:fld>
            <a:endParaRPr lang="en-US"/>
          </a:p>
        </p:txBody>
      </p:sp>
      <p:sp>
        <p:nvSpPr>
          <p:cNvPr id="138241" name="Text Box 1"/>
          <p:cNvSpPr txBox="1">
            <a:spLocks noGrp="1" noRot="1" noChangeAspect="1" noChangeArrowheads="1"/>
          </p:cNvSpPr>
          <p:nvPr>
            <p:ph type="sldImg"/>
          </p:nvPr>
        </p:nvSpPr>
        <p:spPr bwMode="auto">
          <a:xfrm>
            <a:off x="381000" y="693738"/>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382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635261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0f69f9279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0f69f927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In real convlayers, we don't have a single filter but an entire set of filters.</a:t>
            </a:r>
            <a:endParaRPr/>
          </a:p>
          <a:p>
            <a:pPr marL="457200" lvl="0" indent="-317500" algn="l" rtl="0">
              <a:spcBef>
                <a:spcPts val="0"/>
              </a:spcBef>
              <a:spcAft>
                <a:spcPts val="0"/>
              </a:spcAft>
              <a:buSzPts val="1400"/>
              <a:buChar char="-"/>
            </a:pPr>
            <a:r>
              <a:rPr lang="en"/>
              <a:t>Each one is separately slided over the whole image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0f69f9279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0f69f9279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If we have 6 filters, we have 6 activation maps, which results in an output of size 28x28x6</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0f69f927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0f69f927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We'll have a stack of such conv-layers to have a convnet</a:t>
            </a:r>
            <a:endParaRPr/>
          </a:p>
          <a:p>
            <a:pPr marL="457200" lvl="0" indent="-317500" algn="l" rtl="0">
              <a:spcBef>
                <a:spcPts val="0"/>
              </a:spcBef>
              <a:spcAft>
                <a:spcPts val="0"/>
              </a:spcAft>
              <a:buSzPts val="1400"/>
              <a:buChar char="-"/>
            </a:pPr>
            <a:r>
              <a:rPr lang="en"/>
              <a:t>The output of a convlayer (a linear transform) is provided into a non0linear activation function</a:t>
            </a:r>
            <a:endParaRPr/>
          </a:p>
          <a:p>
            <a:pPr marL="457200" lvl="0" indent="-317500" algn="l" rtl="0">
              <a:spcBef>
                <a:spcPts val="0"/>
              </a:spcBef>
              <a:spcAft>
                <a:spcPts val="0"/>
              </a:spcAft>
              <a:buSzPts val="1400"/>
              <a:buChar char="-"/>
            </a:pPr>
            <a:r>
              <a:rPr lang="en"/>
              <a:t>The output volume of the act function is given as an input to the next conv layer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0f69f9279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0f69f9279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Now the filters in the second layer have 6 channels, since the input volume has 6 channels. Each filter is 5x5x6</a:t>
            </a:r>
            <a:endParaRPr/>
          </a:p>
          <a:p>
            <a:pPr marL="457200" lvl="0" indent="-317500" algn="l" rtl="0">
              <a:spcBef>
                <a:spcPts val="0"/>
              </a:spcBef>
              <a:spcAft>
                <a:spcPts val="0"/>
              </a:spcAft>
              <a:buSzPts val="1400"/>
              <a:buChar char="-"/>
            </a:pPr>
            <a:r>
              <a:rPr lang="en"/>
              <a:t>Suppose we have 10 filters in the second layer, then the output of the second conv-layer is 24x24x10</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0f69f927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0f69f927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We'll initialize these filters randomly, these are parameters of the convnet and learn them from a filter</a:t>
            </a:r>
            <a:endParaRPr/>
          </a:p>
          <a:p>
            <a:pPr marL="457200" lvl="0" indent="-317500" algn="l" rtl="0">
              <a:spcBef>
                <a:spcPts val="0"/>
              </a:spcBef>
              <a:spcAft>
                <a:spcPts val="0"/>
              </a:spcAft>
              <a:buSzPts val="1400"/>
              <a:buChar char="-"/>
            </a:pPr>
            <a:r>
              <a:rPr lang="en"/>
              <a:t>This visualizes the convlayers learned on a dataset. Early convlayers contain simple structures like edges an so on.</a:t>
            </a:r>
            <a:endParaRPr/>
          </a:p>
          <a:p>
            <a:pPr marL="457200" lvl="0" indent="-317500" algn="l" rtl="0">
              <a:spcBef>
                <a:spcPts val="0"/>
              </a:spcBef>
              <a:spcAft>
                <a:spcPts val="0"/>
              </a:spcAft>
              <a:buSzPts val="1400"/>
              <a:buChar char="-"/>
            </a:pPr>
            <a:r>
              <a:rPr lang="en"/>
              <a:t>The second layer operates by computing dot-products on the outputs of the first conv-layer.</a:t>
            </a:r>
            <a:endParaRPr/>
          </a:p>
          <a:p>
            <a:pPr marL="457200" lvl="0" indent="-317500" algn="l" rtl="0">
              <a:spcBef>
                <a:spcPts val="0"/>
              </a:spcBef>
              <a:spcAft>
                <a:spcPts val="0"/>
              </a:spcAft>
              <a:buSzPts val="1400"/>
              <a:buChar char="-"/>
            </a:pPr>
            <a:r>
              <a:rPr lang="en"/>
              <a:t>These filters get excited with things like circles, etc</a:t>
            </a:r>
            <a:endParaRPr/>
          </a:p>
          <a:p>
            <a:pPr marL="457200" lvl="0" indent="-317500" algn="l" rtl="0">
              <a:spcBef>
                <a:spcPts val="0"/>
              </a:spcBef>
              <a:spcAft>
                <a:spcPts val="0"/>
              </a:spcAft>
              <a:buSzPts val="1400"/>
              <a:buChar char="-"/>
            </a:pPr>
            <a:r>
              <a:rPr lang="en"/>
              <a:t>As we go deeper in the hierarc1hy, we'll build filters that recognize things like honeycombs and so on.</a:t>
            </a:r>
            <a:endParaRPr/>
          </a:p>
          <a:p>
            <a:pPr marL="457200" lvl="0" indent="-317500" algn="l" rtl="0">
              <a:spcBef>
                <a:spcPts val="0"/>
              </a:spcBef>
              <a:spcAft>
                <a:spcPts val="0"/>
              </a:spcAft>
              <a:buSzPts val="1400"/>
              <a:buChar char="-"/>
            </a:pPr>
            <a:r>
              <a:rPr lang="en"/>
              <a:t>Note that these are all learned by optiization, starting from pure random filters</a:t>
            </a:r>
            <a:endParaRPr/>
          </a:p>
          <a:p>
            <a:pPr marL="457200" lvl="0" indent="-317500" algn="l" rtl="0">
              <a:spcBef>
                <a:spcPts val="0"/>
              </a:spcBef>
              <a:spcAft>
                <a:spcPts val="0"/>
              </a:spcAft>
              <a:buSzPts val="1400"/>
              <a:buChar char="-"/>
            </a:pPr>
            <a:r>
              <a:rPr lang="en"/>
              <a:t>Also note that the upper-most layer is still 5x5 but it operates on the outputs of the previous conv layers. Therefore, they effectively look at larger regions of the original image.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0f69f9279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0f69f9279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ConvNets typically have a lay-out like this</a:t>
            </a:r>
            <a:endParaRPr/>
          </a:p>
          <a:p>
            <a:pPr marL="457200" lvl="0" indent="-317500" algn="l" rtl="0">
              <a:spcBef>
                <a:spcPts val="0"/>
              </a:spcBef>
              <a:spcAft>
                <a:spcPts val="0"/>
              </a:spcAft>
              <a:buSzPts val="1400"/>
              <a:buChar char="-"/>
            </a:pPr>
            <a:r>
              <a:rPr lang="en"/>
              <a:t>A conv layer, rect layer (basically a truncation-threshold on the activation), pooling </a:t>
            </a:r>
            <a:endParaRPr/>
          </a:p>
          <a:p>
            <a:pPr marL="457200" lvl="0" indent="-317500" algn="l" rtl="0">
              <a:spcBef>
                <a:spcPts val="0"/>
              </a:spcBef>
              <a:spcAft>
                <a:spcPts val="0"/>
              </a:spcAft>
              <a:buSzPts val="1400"/>
              <a:buChar char="-"/>
            </a:pPr>
            <a:r>
              <a:rPr lang="en"/>
              <a:t>Here we visualize the outputs</a:t>
            </a:r>
            <a:endParaRPr/>
          </a:p>
          <a:p>
            <a:pPr marL="457200" lvl="0" indent="-317500" algn="l" rtl="0">
              <a:spcBef>
                <a:spcPts val="0"/>
              </a:spcBef>
              <a:spcAft>
                <a:spcPts val="0"/>
              </a:spcAft>
              <a:buSzPts val="1400"/>
              <a:buChar char="-"/>
            </a:pPr>
            <a:r>
              <a:rPr lang="en"/>
              <a:t>We'll talk about pooling in a minute</a:t>
            </a:r>
            <a:endParaRPr/>
          </a:p>
          <a:p>
            <a:pPr marL="457200" lvl="0" indent="-317500" algn="l" rtl="0">
              <a:spcBef>
                <a:spcPts val="0"/>
              </a:spcBef>
              <a:spcAft>
                <a:spcPts val="0"/>
              </a:spcAft>
              <a:buSzPts val="1400"/>
              <a:buChar char="-"/>
            </a:pPr>
            <a:r>
              <a:rPr lang="en"/>
              <a:t>Go from left-to-right</a:t>
            </a:r>
            <a:endParaRPr/>
          </a:p>
          <a:p>
            <a:pPr marL="457200" lvl="0" indent="-317500" algn="l" rtl="0">
              <a:spcBef>
                <a:spcPts val="0"/>
              </a:spcBef>
              <a:spcAft>
                <a:spcPts val="0"/>
              </a:spcAft>
              <a:buSzPts val="1400"/>
              <a:buChar char="-"/>
            </a:pPr>
            <a:r>
              <a:rPr lang="en"/>
              <a:t>At the end, we provide a standard fully-connected NN layer that takes all the activations of the previous conv layer and converts them into a class probability scores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0f69f9279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0f69f9279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More detail why 32-&gt;28 for 5x5 fileter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0f69f9279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0f69f9279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Lets assume that our input volume is 7x7x1 and filter is 3x3x1.</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0f69f9279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0f69f9279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slide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0f69f9279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0f69f9279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6</a:t>
            </a:fld>
            <a:endParaRPr sz="1200">
              <a:solidFill>
                <a:schemeClr val="dk1"/>
              </a:solidFill>
              <a:latin typeface="Arial"/>
              <a:ea typeface="Arial"/>
              <a:cs typeface="Arial"/>
              <a:sym typeface="Arial"/>
            </a:endParaRPr>
          </a:p>
        </p:txBody>
      </p:sp>
      <p:sp>
        <p:nvSpPr>
          <p:cNvPr id="167" name="Shape 167"/>
          <p:cNvSpPr>
            <a:spLocks noGrp="1" noRot="1" noChangeAspect="1"/>
          </p:cNvSpPr>
          <p:nvPr>
            <p:ph type="sldImg" idx="2"/>
          </p:nvPr>
        </p:nvSpPr>
        <p:spPr>
          <a:xfrm>
            <a:off x="685800" y="693738"/>
            <a:ext cx="54864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168" name="Shape 168"/>
          <p:cNvSpPr txBox="1">
            <a:spLocks noGrp="1"/>
          </p:cNvSpPr>
          <p:nvPr>
            <p:ph type="body" idx="1"/>
          </p:nvPr>
        </p:nvSpPr>
        <p:spPr>
          <a:xfrm>
            <a:off x="686360" y="4342535"/>
            <a:ext cx="5486700" cy="4032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200">
                <a:solidFill>
                  <a:schemeClr val="dk1"/>
                </a:solidFill>
              </a:rPr>
              <a:t>In most of these problems, there is not a simple jump from data to output. In hierarchical compositionality, the idea is to capture the compositional structure in building this mapping from data to the output. Eg, in vision, we know that edges form textons-.... Similarly in speech and NLP.  NP=noun phrase, VP=verb phrase.</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0f69f9279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0f69f9279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0f69f9279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0f69f9279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5 horizontal places that I can place, overall 5^2 unique places.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0f69f9279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0f69f9279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Stride 2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0f69f9279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0f69f927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0f69f9279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0f69f9279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3x3</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0f69f9279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0f69f927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Stride 3?</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0f69f9279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0f69f9279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Doesn't fit equally. You may get results for it, but, for the purposes of the class, we can simply say that it doesn't fit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0f69f9279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0f69f9279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formula basically tells us the spatial size of the output volume for given input size and filter size</a:t>
            </a:r>
            <a:endParaRPr/>
          </a:p>
          <a:p>
            <a:pPr marL="0" lvl="0" indent="0" algn="l" rtl="0">
              <a:spcBef>
                <a:spcPts val="0"/>
              </a:spcBef>
              <a:spcAft>
                <a:spcPts val="0"/>
              </a:spcAft>
              <a:buNone/>
            </a:pPr>
            <a:endParaRPr/>
          </a:p>
          <a:p>
            <a:pPr marL="0" lvl="0" indent="0" algn="l" rtl="0">
              <a:spcBef>
                <a:spcPts val="0"/>
              </a:spcBef>
              <a:spcAft>
                <a:spcPts val="0"/>
              </a:spcAft>
              <a:buNone/>
            </a:pPr>
            <a:r>
              <a:rPr lang="en"/>
              <a:t>Stride 3 -&gt; doesn't fit for our purposes.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0f69f9279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0f69f927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very common to pad the input</a:t>
            </a:r>
            <a:endParaRPr/>
          </a:p>
          <a:p>
            <a:pPr marL="0" lvl="0" indent="0" algn="l" rtl="0">
              <a:spcBef>
                <a:spcPts val="0"/>
              </a:spcBef>
              <a:spcAft>
                <a:spcPts val="0"/>
              </a:spcAft>
              <a:buNone/>
            </a:pPr>
            <a:endParaRPr/>
          </a:p>
          <a:p>
            <a:pPr marL="0" lvl="0" indent="0" algn="l" rtl="0">
              <a:spcBef>
                <a:spcPts val="0"/>
              </a:spcBef>
              <a:spcAft>
                <a:spcPts val="0"/>
              </a:spcAft>
              <a:buNone/>
            </a:pPr>
            <a:r>
              <a:rPr lang="en"/>
              <a:t>Let's see why it is useful in practice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0f69f9279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0f69f9279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 size = input size</a:t>
            </a:r>
            <a:endParaRPr/>
          </a:p>
          <a:p>
            <a:pPr marL="0" lvl="0" indent="0" algn="l" rtl="0">
              <a:spcBef>
                <a:spcPts val="0"/>
              </a:spcBef>
              <a:spcAft>
                <a:spcPts val="0"/>
              </a:spcAft>
              <a:buNone/>
            </a:pPr>
            <a:endParaRPr/>
          </a:p>
          <a:p>
            <a:pPr marL="0" lvl="0" indent="0" algn="l" rtl="0">
              <a:spcBef>
                <a:spcPts val="0"/>
              </a:spcBef>
              <a:spcAft>
                <a:spcPts val="0"/>
              </a:spcAft>
              <a:buNone/>
            </a:pPr>
            <a:r>
              <a:rPr lang="en"/>
              <a:t>Very practical, you don't want to think to too much about the sizes when designing architectures. It is very convenient to preserve the spatial size, to avoid nasty tuning of filter sizes when playing with the layer configuration.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As a motivational example for hierarchical compositionality, suppose I want to approximate a really complicated function. And I have a library of simple functions. </a:t>
            </a:r>
            <a:endParaRPr/>
          </a:p>
        </p:txBody>
      </p:sp>
      <p:sp>
        <p:nvSpPr>
          <p:cNvPr id="212" name="Shape 21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0f69f927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0f69f927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(f-1)/2 to preserve size spatially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0f69f9279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0f69f9279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don't do padding, size shrinks over layers. Very quick decrease → limits the #layers in our model</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0f69f9279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0f69f9279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0f69f927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0f69f927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0f69f9279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0f69f9279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0f69f9279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0f69f9279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0f69f9279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0f69f9279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Always accept a volume of size WxHxD</a:t>
            </a:r>
            <a:endParaRPr/>
          </a:p>
          <a:p>
            <a:pPr marL="457200" lvl="0" indent="-317500" algn="l" rtl="0">
              <a:spcBef>
                <a:spcPts val="0"/>
              </a:spcBef>
              <a:spcAft>
                <a:spcPts val="0"/>
              </a:spcAft>
              <a:buSzPts val="1400"/>
              <a:buChar char="-"/>
            </a:pPr>
            <a:r>
              <a:rPr lang="en"/>
              <a:t>Produces a volume of size W2xH2xD2</a:t>
            </a:r>
            <a:endParaRPr/>
          </a:p>
          <a:p>
            <a:pPr marL="457200" lvl="0" indent="-317500" algn="l" rtl="0">
              <a:spcBef>
                <a:spcPts val="0"/>
              </a:spcBef>
              <a:spcAft>
                <a:spcPts val="0"/>
              </a:spcAft>
              <a:buSzPts val="1400"/>
              <a:buChar char="-"/>
            </a:pPr>
            <a:r>
              <a:rPr lang="en"/>
              <a:t>Conv layer 4 hyper-parameters:...</a:t>
            </a:r>
            <a:endParaRPr/>
          </a:p>
          <a:p>
            <a:pPr marL="457200" lvl="0" indent="-317500" algn="l" rtl="0">
              <a:spcBef>
                <a:spcPts val="0"/>
              </a:spcBef>
              <a:spcAft>
                <a:spcPts val="0"/>
              </a:spcAft>
              <a:buSzPts val="1400"/>
              <a:buChar char="-"/>
            </a:pPr>
            <a:r>
              <a:rPr lang="en"/>
              <a:t>F is usually odd since even has a weird filter center</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0f69f9279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0f69f9279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Total number of parameters that we use</a:t>
            </a:r>
            <a:endParaRPr/>
          </a:p>
          <a:p>
            <a:pPr marL="457200" lvl="0" indent="-317500" algn="l" rtl="0">
              <a:spcBef>
                <a:spcPts val="0"/>
              </a:spcBef>
              <a:spcAft>
                <a:spcPts val="0"/>
              </a:spcAft>
              <a:buSzPts val="1400"/>
              <a:buChar char="-"/>
            </a:pPr>
            <a:r>
              <a:rPr lang="en"/>
              <a:t>K is usually a power of two (which is treated specially in some libraries)</a:t>
            </a:r>
            <a:endParaRPr/>
          </a:p>
          <a:p>
            <a:pPr marL="457200" lvl="0" indent="-317500" algn="l" rtl="0">
              <a:spcBef>
                <a:spcPts val="0"/>
              </a:spcBef>
              <a:spcAft>
                <a:spcPts val="0"/>
              </a:spcAft>
              <a:buSzPts val="1400"/>
              <a:buChar char="-"/>
            </a:pPr>
            <a:r>
              <a:rPr lang="en"/>
              <a:t>Top-right examples are common settings: 1,2) P preserves size, 3) larger stride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0f69f9279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0f69f9279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Sometimes people are confused when they see 1x1 conv</a:t>
            </a:r>
            <a:endParaRPr/>
          </a:p>
          <a:p>
            <a:pPr marL="457200" lvl="0" indent="-317500" algn="l" rtl="0">
              <a:spcBef>
                <a:spcPts val="0"/>
              </a:spcBef>
              <a:spcAft>
                <a:spcPts val="0"/>
              </a:spcAft>
              <a:buSzPts val="1400"/>
              <a:buChar char="-"/>
            </a:pPr>
            <a:r>
              <a:rPr lang="en"/>
              <a:t>But remmeber that each filter operates through the whole volume!</a:t>
            </a:r>
            <a:endParaRPr/>
          </a:p>
          <a:p>
            <a:pPr marL="457200" lvl="0" indent="-317500" algn="l" rtl="0">
              <a:spcBef>
                <a:spcPts val="0"/>
              </a:spcBef>
              <a:spcAft>
                <a:spcPts val="0"/>
              </a:spcAft>
              <a:buSzPts val="1400"/>
              <a:buChar char="-"/>
            </a:pPr>
            <a:r>
              <a:rPr lang="en"/>
              <a:t>Every filter here does a 64-dimensions dot product, through the depth of the input volume</a:t>
            </a:r>
            <a:endParaRPr/>
          </a:p>
          <a:p>
            <a:pPr marL="457200" lvl="0" indent="-317500" algn="l" rtl="0">
              <a:spcBef>
                <a:spcPts val="0"/>
              </a:spcBef>
              <a:spcAft>
                <a:spcPts val="0"/>
              </a:spcAft>
              <a:buSzPts val="1400"/>
              <a:buChar char="-"/>
            </a:pPr>
            <a:r>
              <a:rPr lang="en"/>
              <a:t>No spatial processing</a:t>
            </a:r>
            <a:endParaRPr/>
          </a:p>
          <a:p>
            <a:pPr marL="457200" lvl="0" indent="-317500" algn="l" rtl="0">
              <a:spcBef>
                <a:spcPts val="0"/>
              </a:spcBef>
              <a:spcAft>
                <a:spcPts val="0"/>
              </a:spcAft>
              <a:buSzPts val="1400"/>
              <a:buChar char="-"/>
            </a:pPr>
            <a:r>
              <a:rPr lang="en"/>
              <a:t>Aka = depth column = fiber</a:t>
            </a:r>
            <a:endParaRPr/>
          </a:p>
          <a:p>
            <a:pPr marL="457200" lvl="0" indent="-317500" algn="l" rtl="0">
              <a:spcBef>
                <a:spcPts val="0"/>
              </a:spcBef>
              <a:spcAft>
                <a:spcPts val="0"/>
              </a:spcAft>
              <a:buClr>
                <a:schemeClr val="dk1"/>
              </a:buClr>
              <a:buSzPts val="1400"/>
              <a:buChar char="-"/>
            </a:pPr>
            <a:r>
              <a:rPr lang="en">
                <a:solidFill>
                  <a:schemeClr val="dk1"/>
                </a:solidFill>
              </a:rPr>
              <a:t>Karpathy: 12+29=37 minutes up to here, including this slide + questions (12+24 without questions)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0f69f9279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0f69f9279_0_575:notes"/>
          <p:cNvSpPr txBox="1">
            <a:spLocks noGrp="1"/>
          </p:cNvSpPr>
          <p:nvPr>
            <p:ph type="body" idx="1"/>
          </p:nvPr>
        </p:nvSpPr>
        <p:spPr>
          <a:xfrm>
            <a:off x="685800" y="42672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Brain-neuron view of conv-layer</a:t>
            </a:r>
            <a:endParaRPr/>
          </a:p>
          <a:p>
            <a:pPr marL="457200" lvl="0" indent="-317500" algn="l" rtl="0">
              <a:spcBef>
                <a:spcPts val="0"/>
              </a:spcBef>
              <a:spcAft>
                <a:spcPts val="0"/>
              </a:spcAft>
              <a:buSzPts val="1400"/>
              <a:buChar char="-"/>
            </a:pPr>
            <a:r>
              <a:rPr lang="en"/>
              <a:t>A filter, at each position, computes a dot product </a:t>
            </a:r>
            <a:endParaRPr/>
          </a:p>
          <a:p>
            <a:pPr marL="457200" lvl="0" indent="-317500" algn="l" rtl="0">
              <a:spcBef>
                <a:spcPts val="0"/>
              </a:spcBef>
              <a:spcAft>
                <a:spcPts val="0"/>
              </a:spcAft>
              <a:buSzPts val="1400"/>
              <a:buChar char="-"/>
            </a:pPr>
            <a:r>
              <a:rPr lang="en"/>
              <a:t>8.3.2017 1h lecture stopped 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chemeClr val="dk1"/>
                </a:solidFill>
              </a:rPr>
              <a:t>Your first option is to build a flat, non-hierarchical (typically linear) composition of these functions. This is what traditional ML techniques, like SVM and boosting, basically do.</a:t>
            </a:r>
            <a:endParaRPr>
              <a:solidFill>
                <a:schemeClr val="dk1"/>
              </a:solidFill>
            </a:endParaRPr>
          </a:p>
          <a:p>
            <a:pPr marL="0" lvl="0" indent="0" rtl="0">
              <a:spcBef>
                <a:spcPts val="0"/>
              </a:spcBef>
              <a:spcAft>
                <a:spcPts val="0"/>
              </a:spcAft>
              <a:buNone/>
            </a:pPr>
            <a:endParaRPr>
              <a:solidFill>
                <a:schemeClr val="dk1"/>
              </a:solidFill>
            </a:endParaRPr>
          </a:p>
        </p:txBody>
      </p:sp>
      <p:sp>
        <p:nvSpPr>
          <p:cNvPr id="225" name="Shape 22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0f69f9279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0f69f9279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 neuron, fixed in space, computing the dot product. This is what we do at each location when convolving with a filter.</a:t>
            </a:r>
            <a:endParaRPr/>
          </a:p>
          <a:p>
            <a:pPr marL="457200" lvl="0" indent="-317500" algn="l" rtl="0">
              <a:spcBef>
                <a:spcPts val="0"/>
              </a:spcBef>
              <a:spcAft>
                <a:spcPts val="0"/>
              </a:spcAft>
              <a:buSzPts val="1400"/>
              <a:buChar char="-"/>
            </a:pPr>
            <a:r>
              <a:rPr lang="en"/>
              <a:t>Receptive field = region a neuron is looking at, </a:t>
            </a:r>
            <a:r>
              <a:rPr lang="en" b="1"/>
              <a:t>local connectivity</a:t>
            </a:r>
            <a:endParaRPr b="1"/>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0f69f9279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20f69f9279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 filter shares parameters across the locations </a:t>
            </a:r>
            <a:endParaRPr/>
          </a:p>
          <a:p>
            <a:pPr marL="457200" lvl="0" indent="-317500" algn="l" rtl="0">
              <a:spcBef>
                <a:spcPts val="0"/>
              </a:spcBef>
              <a:spcAft>
                <a:spcPts val="0"/>
              </a:spcAft>
              <a:buSzPts val="1400"/>
              <a:buChar char="-"/>
            </a:pPr>
            <a:r>
              <a:rPr lang="en"/>
              <a:t>Single channel of a conv layer = a grid of neurons with exactly same functionality</a:t>
            </a:r>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0f69f9279_0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0f69f9279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have several filters in each conv filter</a:t>
            </a:r>
            <a:endParaRPr/>
          </a:p>
          <a:p>
            <a:pPr marL="457200" lvl="0" indent="-317500" algn="l" rtl="0">
              <a:spcBef>
                <a:spcPts val="0"/>
              </a:spcBef>
              <a:spcAft>
                <a:spcPts val="0"/>
              </a:spcAft>
              <a:buSzPts val="1400"/>
              <a:buChar char="-"/>
            </a:pPr>
            <a:r>
              <a:rPr lang="en"/>
              <a:t>3D grids of neurons, spatially weights are shared but not through the output filter</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0f69f9279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0f69f9279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We'll talk now about POOL and FC</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0f69f9279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0f69f9279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Pooling layer = take input volume and squash it spatially</a:t>
            </a:r>
            <a:endParaRPr/>
          </a:p>
          <a:p>
            <a:pPr marL="457200" lvl="0" indent="-317500" algn="l" rtl="0">
              <a:spcBef>
                <a:spcPts val="0"/>
              </a:spcBef>
              <a:spcAft>
                <a:spcPts val="0"/>
              </a:spcAft>
              <a:buSzPts val="1400"/>
              <a:buChar char="-"/>
            </a:pPr>
            <a:r>
              <a:rPr lang="en"/>
              <a:t>Typically independent over activation maps independenty</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0f69f9279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0f69f9279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Most commonly used.. </a:t>
            </a:r>
            <a:endParaRPr/>
          </a:p>
          <a:p>
            <a:pPr marL="457200" lvl="0" indent="-317500" algn="l" rtl="0">
              <a:spcBef>
                <a:spcPts val="0"/>
              </a:spcBef>
              <a:spcAft>
                <a:spcPts val="0"/>
              </a:spcAft>
              <a:buSzPts val="1400"/>
              <a:buChar char="-"/>
            </a:pPr>
            <a:r>
              <a:rPr lang="en"/>
              <a:t>Take max of 2x2 pieces</a:t>
            </a:r>
            <a:endParaRPr/>
          </a:p>
          <a:p>
            <a:pPr marL="457200" lvl="0" indent="-317500" algn="l" rtl="0">
              <a:spcBef>
                <a:spcPts val="0"/>
              </a:spcBef>
              <a:spcAft>
                <a:spcPts val="0"/>
              </a:spcAft>
              <a:buSzPts val="1400"/>
              <a:buChar char="-"/>
            </a:pPr>
            <a:r>
              <a:rPr lang="en"/>
              <a:t>Average pooling</a:t>
            </a:r>
            <a:endParaRPr/>
          </a:p>
          <a:p>
            <a:pPr marL="457200" lvl="0" indent="-317500" algn="l" rtl="0">
              <a:spcBef>
                <a:spcPts val="0"/>
              </a:spcBef>
              <a:spcAft>
                <a:spcPts val="0"/>
              </a:spcAft>
              <a:buSzPts val="1400"/>
              <a:buChar char="-"/>
            </a:pPr>
            <a:r>
              <a:rPr lang="en" b="1"/>
              <a:t>Becoming less popular over time, these days more and more models use stride-2 convolutions, rather than max-pooling</a:t>
            </a:r>
            <a:endParaRPr b="1"/>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0f69f9279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0f69f9279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You need to decide spatial extend F and stride S</a:t>
            </a:r>
            <a:endParaRPr/>
          </a:p>
          <a:p>
            <a:pPr marL="457200" lvl="0" indent="-317500" algn="l" rtl="0">
              <a:spcBef>
                <a:spcPts val="0"/>
              </a:spcBef>
              <a:spcAft>
                <a:spcPts val="0"/>
              </a:spcAft>
              <a:buSzPts val="1400"/>
              <a:buChar char="-"/>
            </a:pPr>
            <a:r>
              <a:rPr lang="en"/>
              <a:t>Common numbers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0f69f9279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0f69f9279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Depth is unchanged</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0f69f927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20f69f927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Pool: 32 -&gt; 16 -&gt; 8 -&gt; 4</a:t>
            </a:r>
            <a:endParaRPr/>
          </a:p>
          <a:p>
            <a:pPr marL="0" lvl="0" indent="0" algn="l" rtl="0">
              <a:spcBef>
                <a:spcPts val="0"/>
              </a:spcBef>
              <a:spcAft>
                <a:spcPts val="0"/>
              </a:spcAft>
              <a:buNone/>
            </a:pPr>
            <a:r>
              <a:rPr lang="en"/>
              <a:t>Convert last volume into a giant vector, then FC = matrix multiply</a:t>
            </a:r>
            <a:endParaRPr/>
          </a:p>
          <a:p>
            <a:pPr marL="0" lvl="0" indent="0" algn="l" rtl="0">
              <a:spcBef>
                <a:spcPts val="0"/>
              </a:spcBef>
              <a:spcAft>
                <a:spcPts val="0"/>
              </a:spcAft>
              <a:buNone/>
            </a:pPr>
            <a:r>
              <a:rPr lang="en"/>
              <a:t>Each neuron in FC is connected to all values in the input volume.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0f69f927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20f69f927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Trains ConvNet in the browser</a:t>
            </a:r>
            <a:endParaRPr/>
          </a:p>
          <a:p>
            <a:pPr marL="457200" lvl="0" indent="-317500" algn="l" rtl="0">
              <a:spcBef>
                <a:spcPts val="0"/>
              </a:spcBef>
              <a:spcAft>
                <a:spcPts val="0"/>
              </a:spcAft>
              <a:buSzPts val="1400"/>
              <a:buChar char="-"/>
            </a:pPr>
            <a:r>
              <a:rPr lang="en"/>
              <a:t>Can load pretrained network</a:t>
            </a:r>
            <a:endParaRPr/>
          </a:p>
          <a:p>
            <a:pPr marL="457200" lvl="0" indent="-317500" algn="l" rtl="0">
              <a:spcBef>
                <a:spcPts val="0"/>
              </a:spcBef>
              <a:spcAft>
                <a:spcPts val="0"/>
              </a:spcAft>
              <a:buSzPts val="1400"/>
              <a:buChar char="-"/>
            </a:pPr>
            <a:r>
              <a:rPr lang="en"/>
              <a:t>Karpathy = 12+39 minutes up to here (including the demo)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Second option is use a composition of these.</a:t>
            </a:r>
            <a:endParaRPr/>
          </a:p>
        </p:txBody>
      </p:sp>
      <p:sp>
        <p:nvSpPr>
          <p:cNvPr id="240" name="Shape 24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b2054d46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b2054d46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Trains ConvNet in the browser</a:t>
            </a:r>
            <a:endParaRPr/>
          </a:p>
          <a:p>
            <a:pPr marL="457200" lvl="0" indent="-317500" algn="l" rtl="0">
              <a:spcBef>
                <a:spcPts val="0"/>
              </a:spcBef>
              <a:spcAft>
                <a:spcPts val="0"/>
              </a:spcAft>
              <a:buSzPts val="1400"/>
              <a:buChar char="-"/>
            </a:pPr>
            <a:r>
              <a:rPr lang="en"/>
              <a:t>Can load pretrained network</a:t>
            </a:r>
            <a:endParaRPr/>
          </a:p>
          <a:p>
            <a:pPr marL="457200" lvl="0" indent="-317500" algn="l" rtl="0">
              <a:spcBef>
                <a:spcPts val="0"/>
              </a:spcBef>
              <a:spcAft>
                <a:spcPts val="0"/>
              </a:spcAft>
              <a:buSzPts val="1400"/>
              <a:buChar char="-"/>
            </a:pPr>
            <a:r>
              <a:rPr lang="en"/>
              <a:t>Karpathy = 12+39 minutes up to here (including the demo)</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 name="Shape 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u="sng" dirty="0">
                <a:solidFill>
                  <a:schemeClr val="hlink"/>
                </a:solidFill>
                <a:hlinkClick r:id="rId3"/>
              </a:rPr>
              <a:t>https://youtu.be/AQirPKrAyDg?t=2757</a:t>
            </a:r>
            <a:r>
              <a:rPr lang="en" dirty="0"/>
              <a:t> 45:00</a:t>
            </a:r>
            <a:endParaRPr dirty="0"/>
          </a:p>
          <a:p>
            <a:pPr marL="457200" lvl="0" indent="-317500" rtl="0">
              <a:spcBef>
                <a:spcPts val="0"/>
              </a:spcBef>
              <a:spcAft>
                <a:spcPts val="0"/>
              </a:spcAft>
              <a:buSzPts val="1400"/>
              <a:buChar char="-"/>
            </a:pPr>
            <a:r>
              <a:rPr lang="en" dirty="0"/>
              <a:t>32x32 input</a:t>
            </a:r>
            <a:endParaRPr dirty="0"/>
          </a:p>
          <a:p>
            <a:pPr marL="457200" lvl="0" indent="-317500" rtl="0">
              <a:spcBef>
                <a:spcPts val="0"/>
              </a:spcBef>
              <a:spcAft>
                <a:spcPts val="0"/>
              </a:spcAft>
              <a:buSzPts val="1400"/>
              <a:buChar char="-"/>
            </a:pPr>
            <a:r>
              <a:rPr lang="en" dirty="0"/>
              <a:t>5x5, stride 1 filters throughout the architecture</a:t>
            </a:r>
            <a:endParaRPr dirty="0"/>
          </a:p>
          <a:p>
            <a:pPr marL="457200" lvl="0" indent="-317500" rtl="0">
              <a:spcBef>
                <a:spcPts val="0"/>
              </a:spcBef>
              <a:spcAft>
                <a:spcPts val="0"/>
              </a:spcAft>
              <a:buSzPts val="1400"/>
              <a:buChar char="-"/>
            </a:pPr>
            <a:r>
              <a:rPr lang="en" dirty="0"/>
              <a:t>6 filters, subsample (=maxpooling), 16 conv filter</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A lot more detail for this network</a:t>
            </a:r>
            <a:endParaRPr/>
          </a:p>
          <a:p>
            <a:pPr marL="457200" lvl="0" indent="-317500" rtl="0">
              <a:spcBef>
                <a:spcPts val="0"/>
              </a:spcBef>
              <a:spcAft>
                <a:spcPts val="0"/>
              </a:spcAft>
              <a:buSzPts val="1400"/>
              <a:buChar char="-"/>
            </a:pPr>
            <a:r>
              <a:rPr lang="en"/>
              <a:t>Input is 227x…</a:t>
            </a:r>
            <a:endParaRPr/>
          </a:p>
          <a:p>
            <a:pPr marL="457200" lvl="0" indent="-317500" rtl="0">
              <a:spcBef>
                <a:spcPts val="0"/>
              </a:spcBef>
              <a:spcAft>
                <a:spcPts val="0"/>
              </a:spcAft>
              <a:buSzPts val="1400"/>
              <a:buChar char="-"/>
            </a:pPr>
            <a:r>
              <a:rPr lang="en"/>
              <a:t>Figure is cropped on the original paper, the same cropped figure appears everywhere</a:t>
            </a:r>
            <a:endParaRPr/>
          </a:p>
          <a:p>
            <a:pPr marL="457200" lvl="0" indent="-317500" rtl="0">
              <a:spcBef>
                <a:spcPts val="0"/>
              </a:spcBef>
              <a:spcAft>
                <a:spcPts val="0"/>
              </a:spcAft>
              <a:buSzPts val="1400"/>
              <a:buChar char="-"/>
            </a:pPr>
            <a:r>
              <a:rPr lang="en"/>
              <a:t>GPUs were not very good at the time of development, so he had to split the conv stream into two</a:t>
            </a:r>
            <a:endParaRPr/>
          </a:p>
          <a:p>
            <a:pPr marL="457200" lvl="0" indent="-317500">
              <a:spcBef>
                <a:spcPts val="0"/>
              </a:spcBef>
              <a:spcAft>
                <a:spcPts val="0"/>
              </a:spcAft>
              <a:buSzPts val="1400"/>
              <a:buChar char="-"/>
            </a:pPr>
            <a:r>
              <a:rPr lang="en"/>
              <a:t>ask</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rtl="0">
              <a:spcBef>
                <a:spcPts val="0"/>
              </a:spcBef>
              <a:spcAft>
                <a:spcPts val="0"/>
              </a:spcAft>
              <a:buSzPts val="1400"/>
              <a:buNone/>
            </a:pP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 name="Shape 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In the image, you see 224. But 224 does not fit, so everyone believes that it is 227 instead.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Trick question</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what we've seen so far, but there are many other layers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Full list. Normalization layer = not used anymore, as it doesn't really give any improvements</a:t>
            </a:r>
            <a:endParaRPr/>
          </a:p>
          <a:p>
            <a:pPr marL="0" lvl="0" indent="0">
              <a:spcBef>
                <a:spcPts val="0"/>
              </a:spcBef>
              <a:spcAft>
                <a:spcPts val="0"/>
              </a:spcAft>
              <a:buNone/>
            </a:pPr>
            <a:r>
              <a:rPr lang="en"/>
              <a:t>Go over the stages col-by-col and then line-by-line. </a:t>
            </a:r>
            <a:r>
              <a:rPr lang="en">
                <a:solidFill>
                  <a:schemeClr val="dk1"/>
                </a:solidFill>
              </a:rPr>
              <a:t>Pay attention to #filters.</a:t>
            </a:r>
            <a:endParaRPr/>
          </a:p>
          <a:p>
            <a:pPr marL="0" lvl="0" indent="0" rtl="0">
              <a:spcBef>
                <a:spcPts val="0"/>
              </a:spcBef>
              <a:spcAft>
                <a:spcPts val="0"/>
              </a:spcAft>
              <a:buNone/>
            </a:pPr>
            <a:r>
              <a:rPr lang="en"/>
              <a:t>Side-note: remember that when you backprop in conv layers, make sure you accumulate the gradients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For example, you can compose it like this. Important: Each block cares about only its input. But from input to output we end up with a very complex function. This is an essential idea in deep learning, and other hierarchical model. In deep nets, we have many blocks like this in each layer, and we learn one simple function for each block, which leads to a very powerful class of models. In deep learning, I will not be using pre-defined blocks like this, but instead will learn these blocks</a:t>
            </a:r>
            <a:endParaRPr/>
          </a:p>
        </p:txBody>
      </p:sp>
      <p:sp>
        <p:nvSpPr>
          <p:cNvPr id="255" name="Shape 25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First popular use of ReLU</a:t>
            </a:r>
            <a:endParaRPr/>
          </a:p>
          <a:p>
            <a:pPr marL="457200" lvl="0" indent="-317500" rtl="0">
              <a:spcBef>
                <a:spcPts val="0"/>
              </a:spcBef>
              <a:spcAft>
                <a:spcPts val="0"/>
              </a:spcAft>
              <a:buSzPts val="1400"/>
              <a:buChar char="-"/>
            </a:pPr>
            <a:r>
              <a:rPr lang="en"/>
              <a:t>Go line by line</a:t>
            </a:r>
            <a:endParaRPr/>
          </a:p>
          <a:p>
            <a:pPr marL="457200" lvl="0" indent="-317500" rtl="0">
              <a:spcBef>
                <a:spcPts val="0"/>
              </a:spcBef>
              <a:spcAft>
                <a:spcPts val="0"/>
              </a:spcAft>
              <a:buSzPts val="1400"/>
              <a:buChar char="-"/>
            </a:pPr>
            <a:r>
              <a:rPr lang="en"/>
              <a:t>Heavy data augmentation -- we'll talk about this later</a:t>
            </a:r>
            <a:endParaRPr/>
          </a:p>
          <a:p>
            <a:pPr marL="457200" lvl="0" indent="-317500" rtl="0">
              <a:spcBef>
                <a:spcPts val="0"/>
              </a:spcBef>
              <a:spcAft>
                <a:spcPts val="0"/>
              </a:spcAft>
              <a:buSzPts val="1400"/>
              <a:buChar char="-"/>
            </a:pPr>
            <a:r>
              <a:rPr lang="en"/>
              <a:t>DropOut of 0.5</a:t>
            </a:r>
            <a:endParaRPr/>
          </a:p>
          <a:p>
            <a:pPr marL="457200" lvl="0" indent="-317500" rtl="0">
              <a:spcBef>
                <a:spcPts val="0"/>
              </a:spcBef>
              <a:spcAft>
                <a:spcPts val="0"/>
              </a:spcAft>
              <a:buSzPts val="1400"/>
              <a:buChar char="-"/>
            </a:pPr>
            <a:r>
              <a:rPr lang="en"/>
              <a:t>Manual learn rate tweak</a:t>
            </a:r>
            <a:endParaRPr/>
          </a:p>
          <a:p>
            <a:pPr marL="457200" lvl="0" indent="-317500" rtl="0">
              <a:spcBef>
                <a:spcPts val="0"/>
              </a:spcBef>
              <a:spcAft>
                <a:spcPts val="0"/>
              </a:spcAft>
              <a:buSzPts val="1400"/>
              <a:buChar char="-"/>
            </a:pPr>
            <a:endParaRPr/>
          </a:p>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58722" name="Rectangle 2"/>
          <p:cNvSpPr>
            <a:spLocks noGrp="1" noChangeArrowheads="1"/>
          </p:cNvSpPr>
          <p:nvPr>
            <p:ph type="ctrTitle"/>
          </p:nvPr>
        </p:nvSpPr>
        <p:spPr>
          <a:xfrm>
            <a:off x="685800" y="1597820"/>
            <a:ext cx="7772400" cy="1102519"/>
          </a:xfrm>
        </p:spPr>
        <p:txBody>
          <a:bodyPr/>
          <a:lstStyle>
            <a:lvl1pPr algn="ctr">
              <a:defRPr/>
            </a:lvl1pPr>
          </a:lstStyle>
          <a:p>
            <a:pPr lvl="0"/>
            <a:r>
              <a:rPr lang="en-US" noProof="0"/>
              <a:t>Click to edit Master title style</a:t>
            </a:r>
          </a:p>
        </p:txBody>
      </p:sp>
      <p:sp>
        <p:nvSpPr>
          <p:cNvPr id="158723" name="Rectangle 3"/>
          <p:cNvSpPr>
            <a:spLocks noGrp="1" noChangeArrowheads="1"/>
          </p:cNvSpPr>
          <p:nvPr>
            <p:ph type="subTitle" idx="1"/>
          </p:nvPr>
        </p:nvSpPr>
        <p:spPr>
          <a:xfrm>
            <a:off x="1371600" y="2914650"/>
            <a:ext cx="6400800" cy="1314450"/>
          </a:xfrm>
        </p:spPr>
        <p:txBody>
          <a:bodyPr/>
          <a:lstStyle>
            <a:lvl1pPr marL="0" indent="0" algn="ctr">
              <a:buFontTx/>
              <a:buNone/>
              <a:defRPr/>
            </a:lvl1pPr>
          </a:lstStyle>
          <a:p>
            <a:pPr lvl="0"/>
            <a:r>
              <a:rPr lang="en-US" noProof="0"/>
              <a:t>Click to edit Master subtitle style</a:t>
            </a:r>
          </a:p>
        </p:txBody>
      </p:sp>
      <p:sp>
        <p:nvSpPr>
          <p:cNvPr id="158724" name="Rectangle 4"/>
          <p:cNvSpPr>
            <a:spLocks noGrp="1" noChangeArrowheads="1"/>
          </p:cNvSpPr>
          <p:nvPr>
            <p:ph type="dt" sz="half" idx="2"/>
          </p:nvPr>
        </p:nvSpPr>
        <p:spPr/>
        <p:txBody>
          <a:bodyPr/>
          <a:lstStyle>
            <a:lvl1pPr>
              <a:defRPr/>
            </a:lvl1pPr>
          </a:lstStyle>
          <a:p>
            <a:endParaRPr lang="en-US"/>
          </a:p>
        </p:txBody>
      </p:sp>
      <p:sp>
        <p:nvSpPr>
          <p:cNvPr id="158725" name="Rectangle 5"/>
          <p:cNvSpPr>
            <a:spLocks noGrp="1" noChangeArrowheads="1"/>
          </p:cNvSpPr>
          <p:nvPr>
            <p:ph type="ftr" sz="quarter" idx="3"/>
          </p:nvPr>
        </p:nvSpPr>
        <p:spPr/>
        <p:txBody>
          <a:bodyPr/>
          <a:lstStyle>
            <a:lvl1pPr>
              <a:defRPr/>
            </a:lvl1pPr>
          </a:lstStyle>
          <a:p>
            <a:endParaRPr lang="en-US"/>
          </a:p>
        </p:txBody>
      </p:sp>
      <p:sp>
        <p:nvSpPr>
          <p:cNvPr id="158726" name="Rectangle 6"/>
          <p:cNvSpPr>
            <a:spLocks noGrp="1" noChangeArrowheads="1"/>
          </p:cNvSpPr>
          <p:nvPr>
            <p:ph type="sldNum" sz="quarter" idx="4"/>
          </p:nvPr>
        </p:nvSpPr>
        <p:spPr/>
        <p:txBody>
          <a:bodyPr/>
          <a:lstStyle>
            <a:lvl1pPr>
              <a:defRPr/>
            </a:lvl1pPr>
          </a:lstStyle>
          <a:p>
            <a:fld id="{BA93141F-DE4D-474A-8F24-09A92C4FF49E}"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57BFB887-F8C4-440F-AA63-462D42DE3B47}" type="slidenum">
              <a:rPr lang="en-US"/>
              <a:pPr/>
              <a:t>‹#›</a:t>
            </a:fld>
            <a:endParaRPr lang="en-US"/>
          </a:p>
        </p:txBody>
      </p:sp>
    </p:spTree>
    <p:extLst>
      <p:ext uri="{BB962C8B-B14F-4D97-AF65-F5344CB8AC3E}">
        <p14:creationId xmlns:p14="http://schemas.microsoft.com/office/powerpoint/2010/main" val="3737348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171451"/>
            <a:ext cx="2057400" cy="4423172"/>
          </a:xfrm>
        </p:spPr>
        <p:txBody>
          <a:bodyPr vert="eaVert"/>
          <a:lstStyle/>
          <a:p>
            <a:r>
              <a:rPr lang="tr-TR"/>
              <a:t>Asıl başlık stili için tıklatın</a:t>
            </a:r>
            <a:endParaRPr lang="en-US"/>
          </a:p>
        </p:txBody>
      </p:sp>
      <p:sp>
        <p:nvSpPr>
          <p:cNvPr id="3" name="Dikey Metin Yer Tutucusu 2"/>
          <p:cNvSpPr>
            <a:spLocks noGrp="1"/>
          </p:cNvSpPr>
          <p:nvPr>
            <p:ph type="body" orient="vert" idx="1"/>
          </p:nvPr>
        </p:nvSpPr>
        <p:spPr>
          <a:xfrm>
            <a:off x="457200" y="171451"/>
            <a:ext cx="6019800" cy="4423172"/>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023B5A37-0651-4950-B56D-A97B6AB89674}" type="slidenum">
              <a:rPr lang="en-US"/>
              <a:pPr/>
              <a:t>‹#›</a:t>
            </a:fld>
            <a:endParaRPr lang="en-US"/>
          </a:p>
        </p:txBody>
      </p:sp>
    </p:spTree>
    <p:extLst>
      <p:ext uri="{BB962C8B-B14F-4D97-AF65-F5344CB8AC3E}">
        <p14:creationId xmlns:p14="http://schemas.microsoft.com/office/powerpoint/2010/main" val="4140788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21"/>
        <p:cNvGrpSpPr/>
        <p:nvPr/>
      </p:nvGrpSpPr>
      <p:grpSpPr>
        <a:xfrm>
          <a:off x="0" y="0"/>
          <a:ext cx="0" cy="0"/>
          <a:chOff x="0" y="0"/>
          <a:chExt cx="0" cy="0"/>
        </a:xfrm>
      </p:grpSpPr>
      <p:sp>
        <p:nvSpPr>
          <p:cNvPr id="22" name="Shape 22"/>
          <p:cNvSpPr txBox="1"/>
          <p:nvPr/>
        </p:nvSpPr>
        <p:spPr>
          <a:xfrm>
            <a:off x="5326100" y="4617975"/>
            <a:ext cx="3501300" cy="54162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Lecture 4 -</a:t>
            </a:r>
            <a:endParaRPr sz="2000">
              <a:solidFill>
                <a:srgbClr val="FFFFFF"/>
              </a:solidFill>
            </a:endParaRPr>
          </a:p>
        </p:txBody>
      </p:sp>
      <p:sp>
        <p:nvSpPr>
          <p:cNvPr id="23" name="Shape 23"/>
          <p:cNvSpPr txBox="1">
            <a:spLocks noGrp="1"/>
          </p:cNvSpPr>
          <p:nvPr>
            <p:ph type="sldNum" idx="12"/>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lvl1pPr lvl="0" rtl="0">
              <a:buNone/>
              <a:defRPr sz="2000">
                <a:solidFill>
                  <a:srgbClr val="FFFFFF"/>
                </a:solidFill>
              </a:defRPr>
            </a:lvl1pPr>
            <a:lvl2pPr lvl="1" rtl="0">
              <a:buNone/>
              <a:defRPr sz="2000">
                <a:solidFill>
                  <a:srgbClr val="FFFFFF"/>
                </a:solidFill>
              </a:defRPr>
            </a:lvl2pPr>
            <a:lvl3pPr lvl="2" rtl="0">
              <a:buNone/>
              <a:defRPr sz="2000">
                <a:solidFill>
                  <a:srgbClr val="FFFFFF"/>
                </a:solidFill>
              </a:defRPr>
            </a:lvl3pPr>
            <a:lvl4pPr lvl="3" rtl="0">
              <a:buNone/>
              <a:defRPr sz="2000">
                <a:solidFill>
                  <a:srgbClr val="FFFFFF"/>
                </a:solidFill>
              </a:defRPr>
            </a:lvl4pPr>
            <a:lvl5pPr lvl="4" rtl="0">
              <a:buNone/>
              <a:defRPr sz="2000">
                <a:solidFill>
                  <a:srgbClr val="FFFFFF"/>
                </a:solidFill>
              </a:defRPr>
            </a:lvl5pPr>
            <a:lvl6pPr lvl="5" rtl="0">
              <a:buNone/>
              <a:defRPr sz="2000">
                <a:solidFill>
                  <a:srgbClr val="FFFFFF"/>
                </a:solidFill>
              </a:defRPr>
            </a:lvl6pPr>
            <a:lvl7pPr lvl="6" rtl="0">
              <a:buNone/>
              <a:defRPr sz="2000">
                <a:solidFill>
                  <a:srgbClr val="FFFFFF"/>
                </a:solidFill>
              </a:defRPr>
            </a:lvl7pPr>
            <a:lvl8pPr lvl="7" rtl="0">
              <a:buNone/>
              <a:defRPr sz="2000">
                <a:solidFill>
                  <a:srgbClr val="FFFFFF"/>
                </a:solidFill>
              </a:defRPr>
            </a:lvl8pPr>
            <a:lvl9pPr lvl="8" rtl="0">
              <a:buNone/>
              <a:defRPr sz="2000">
                <a:solidFill>
                  <a:srgbClr val="FFFFFF"/>
                </a:solidFill>
              </a:defRPr>
            </a:lvl9pPr>
          </a:lstStyle>
          <a:p>
            <a:pPr marL="0" lvl="0" indent="0">
              <a:spcBef>
                <a:spcPts val="0"/>
              </a:spcBef>
              <a:spcAft>
                <a:spcPts val="0"/>
              </a:spcAft>
              <a:buNone/>
            </a:pPr>
            <a:fld id="{00000000-1234-1234-1234-123412341234}" type="slidenum">
              <a:rPr lang="en"/>
              <a:t>‹#›</a:t>
            </a:fld>
            <a:endParaRPr/>
          </a:p>
        </p:txBody>
      </p:sp>
      <p:sp>
        <p:nvSpPr>
          <p:cNvPr id="24" name="Shape 24"/>
          <p:cNvSpPr txBox="1"/>
          <p:nvPr/>
        </p:nvSpPr>
        <p:spPr>
          <a:xfrm>
            <a:off x="7535900" y="4617975"/>
            <a:ext cx="3501300" cy="54162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13 Jan 2016</a:t>
            </a:r>
            <a:endParaRPr sz="2000">
              <a:solidFill>
                <a:srgbClr val="FFFFFF"/>
              </a:solidFill>
            </a:endParaRPr>
          </a:p>
        </p:txBody>
      </p:sp>
      <p:sp>
        <p:nvSpPr>
          <p:cNvPr id="25" name="Shape 25"/>
          <p:cNvSpPr txBox="1"/>
          <p:nvPr/>
        </p:nvSpPr>
        <p:spPr>
          <a:xfrm>
            <a:off x="70250" y="4437900"/>
            <a:ext cx="32982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Fei-Fei Li, Andrej Karpathy &amp; Justin Johnson</a:t>
            </a:r>
            <a:endParaRPr>
              <a:solidFill>
                <a:srgbClr val="7F7F7F"/>
              </a:solidFill>
            </a:endParaRPr>
          </a:p>
        </p:txBody>
      </p:sp>
    </p:spTree>
    <p:extLst>
      <p:ext uri="{BB962C8B-B14F-4D97-AF65-F5344CB8AC3E}">
        <p14:creationId xmlns:p14="http://schemas.microsoft.com/office/powerpoint/2010/main" val="498023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0"/>
        <p:cNvGrpSpPr/>
        <p:nvPr/>
      </p:nvGrpSpPr>
      <p:grpSpPr>
        <a:xfrm>
          <a:off x="0" y="0"/>
          <a:ext cx="0" cy="0"/>
          <a:chOff x="0" y="0"/>
          <a:chExt cx="0" cy="0"/>
        </a:xfrm>
      </p:grpSpPr>
      <p:sp>
        <p:nvSpPr>
          <p:cNvPr id="31" name="Shape 31"/>
          <p:cNvSpPr txBox="1"/>
          <p:nvPr/>
        </p:nvSpPr>
        <p:spPr>
          <a:xfrm>
            <a:off x="70250" y="4437900"/>
            <a:ext cx="32982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Fei-Fei Li, Andrej Karpathy &amp; Justin Johnson</a:t>
            </a:r>
            <a:endParaRPr>
              <a:solidFill>
                <a:srgbClr val="7F7F7F"/>
              </a:solidFill>
            </a:endParaRPr>
          </a:p>
        </p:txBody>
      </p:sp>
    </p:spTree>
    <p:extLst>
      <p:ext uri="{BB962C8B-B14F-4D97-AF65-F5344CB8AC3E}">
        <p14:creationId xmlns:p14="http://schemas.microsoft.com/office/powerpoint/2010/main" val="1061564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0" y="0"/>
            <a:ext cx="9144000" cy="572670"/>
          </a:xfrm>
          <a:prstGeom prst="rect">
            <a:avLst/>
          </a:prstGeom>
          <a:noFill/>
          <a:ln>
            <a:noFill/>
          </a:ln>
        </p:spPr>
        <p:txBody>
          <a:bodyPr spcFirstLastPara="1" wrap="square" lIns="91425" tIns="91425" rIns="91425" bIns="91425" anchor="t" anchorCtr="0"/>
          <a:lstStyle>
            <a:lvl1pPr lvl="0">
              <a:spcBef>
                <a:spcPts val="0"/>
              </a:spcBef>
              <a:spcAft>
                <a:spcPts val="0"/>
              </a:spcAft>
              <a:buClr>
                <a:srgbClr val="000000"/>
              </a:buClr>
              <a:buSzPts val="2800"/>
              <a:buNone/>
              <a:defRPr>
                <a:solidFill>
                  <a:srgbClr val="000000"/>
                </a:solidFill>
              </a:defRPr>
            </a:lvl1pPr>
            <a:lvl2pPr lvl="1">
              <a:spcBef>
                <a:spcPts val="0"/>
              </a:spcBef>
              <a:spcAft>
                <a:spcPts val="0"/>
              </a:spcAft>
              <a:buClr>
                <a:srgbClr val="000000"/>
              </a:buClr>
              <a:buSzPts val="2800"/>
              <a:buNone/>
              <a:defRPr>
                <a:solidFill>
                  <a:srgbClr val="000000"/>
                </a:solidFill>
              </a:defRPr>
            </a:lvl2pPr>
            <a:lvl3pPr lvl="2">
              <a:spcBef>
                <a:spcPts val="0"/>
              </a:spcBef>
              <a:spcAft>
                <a:spcPts val="0"/>
              </a:spcAft>
              <a:buClr>
                <a:srgbClr val="000000"/>
              </a:buClr>
              <a:buSzPts val="2800"/>
              <a:buNone/>
              <a:defRPr>
                <a:solidFill>
                  <a:srgbClr val="000000"/>
                </a:solidFill>
              </a:defRPr>
            </a:lvl3pPr>
            <a:lvl4pPr lvl="3">
              <a:spcBef>
                <a:spcPts val="0"/>
              </a:spcBef>
              <a:spcAft>
                <a:spcPts val="0"/>
              </a:spcAft>
              <a:buClr>
                <a:srgbClr val="000000"/>
              </a:buClr>
              <a:buSzPts val="2800"/>
              <a:buNone/>
              <a:defRPr>
                <a:solidFill>
                  <a:srgbClr val="000000"/>
                </a:solidFill>
              </a:defRPr>
            </a:lvl4pPr>
            <a:lvl5pPr lvl="4">
              <a:spcBef>
                <a:spcPts val="0"/>
              </a:spcBef>
              <a:spcAft>
                <a:spcPts val="0"/>
              </a:spcAft>
              <a:buClr>
                <a:srgbClr val="000000"/>
              </a:buClr>
              <a:buSzPts val="2800"/>
              <a:buNone/>
              <a:defRPr>
                <a:solidFill>
                  <a:srgbClr val="000000"/>
                </a:solidFill>
              </a:defRPr>
            </a:lvl5pPr>
            <a:lvl6pPr lvl="5">
              <a:spcBef>
                <a:spcPts val="0"/>
              </a:spcBef>
              <a:spcAft>
                <a:spcPts val="0"/>
              </a:spcAft>
              <a:buClr>
                <a:srgbClr val="000000"/>
              </a:buClr>
              <a:buSzPts val="2800"/>
              <a:buNone/>
              <a:defRPr>
                <a:solidFill>
                  <a:srgbClr val="000000"/>
                </a:solidFill>
              </a:defRPr>
            </a:lvl6pPr>
            <a:lvl7pPr lvl="6">
              <a:spcBef>
                <a:spcPts val="0"/>
              </a:spcBef>
              <a:spcAft>
                <a:spcPts val="0"/>
              </a:spcAft>
              <a:buClr>
                <a:srgbClr val="000000"/>
              </a:buClr>
              <a:buSzPts val="2800"/>
              <a:buNone/>
              <a:defRPr>
                <a:solidFill>
                  <a:srgbClr val="000000"/>
                </a:solidFill>
              </a:defRPr>
            </a:lvl7pPr>
            <a:lvl8pPr lvl="7">
              <a:spcBef>
                <a:spcPts val="0"/>
              </a:spcBef>
              <a:spcAft>
                <a:spcPts val="0"/>
              </a:spcAft>
              <a:buClr>
                <a:srgbClr val="000000"/>
              </a:buClr>
              <a:buSzPts val="2800"/>
              <a:buNone/>
              <a:defRPr>
                <a:solidFill>
                  <a:srgbClr val="000000"/>
                </a:solidFill>
              </a:defRPr>
            </a:lvl8pPr>
            <a:lvl9pPr lvl="8">
              <a:spcBef>
                <a:spcPts val="0"/>
              </a:spcBef>
              <a:spcAft>
                <a:spcPts val="0"/>
              </a:spcAft>
              <a:buClr>
                <a:srgbClr val="000000"/>
              </a:buClr>
              <a:buSzPts val="2800"/>
              <a:buNone/>
              <a:defRPr>
                <a:solidFill>
                  <a:srgbClr val="000000"/>
                </a:solidFill>
              </a:defRPr>
            </a:lvl9pPr>
          </a:lstStyle>
          <a:p>
            <a:endParaRPr/>
          </a:p>
        </p:txBody>
      </p:sp>
      <p:sp>
        <p:nvSpPr>
          <p:cNvPr id="21" name="Shape 21"/>
          <p:cNvSpPr txBox="1">
            <a:spLocks noGrp="1"/>
          </p:cNvSpPr>
          <p:nvPr>
            <p:ph type="body" idx="1"/>
          </p:nvPr>
        </p:nvSpPr>
        <p:spPr>
          <a:xfrm>
            <a:off x="174075" y="647415"/>
            <a:ext cx="8658300" cy="3715740"/>
          </a:xfrm>
          <a:prstGeom prst="rect">
            <a:avLst/>
          </a:prstGeom>
        </p:spPr>
        <p:txBody>
          <a:bodyPr spcFirstLastPara="1" wrap="square" lIns="91425" tIns="91425" rIns="91425" bIns="91425" anchor="t" anchorCtr="0"/>
          <a:lstStyle>
            <a:lvl1pPr marL="457200" lvl="0" indent="-355600">
              <a:lnSpc>
                <a:spcPct val="115000"/>
              </a:lnSpc>
              <a:spcBef>
                <a:spcPts val="1000"/>
              </a:spcBef>
              <a:spcAft>
                <a:spcPts val="0"/>
              </a:spcAft>
              <a:buClr>
                <a:srgbClr val="000000"/>
              </a:buClr>
              <a:buSzPts val="2000"/>
              <a:buChar char="●"/>
              <a:defRPr sz="2000">
                <a:solidFill>
                  <a:srgbClr val="000000"/>
                </a:solidFill>
              </a:defRPr>
            </a:lvl1pPr>
            <a:lvl2pPr marL="914400" lvl="1" indent="-349250">
              <a:lnSpc>
                <a:spcPct val="115000"/>
              </a:lnSpc>
              <a:spcBef>
                <a:spcPts val="1600"/>
              </a:spcBef>
              <a:spcAft>
                <a:spcPts val="0"/>
              </a:spcAft>
              <a:buClr>
                <a:srgbClr val="000000"/>
              </a:buClr>
              <a:buSzPts val="1900"/>
              <a:buChar char="○"/>
              <a:defRPr sz="1900">
                <a:solidFill>
                  <a:srgbClr val="000000"/>
                </a:solidFill>
              </a:defRPr>
            </a:lvl2pPr>
            <a:lvl3pPr marL="1371600" lvl="2" indent="-330200">
              <a:lnSpc>
                <a:spcPct val="115000"/>
              </a:lnSpc>
              <a:spcBef>
                <a:spcPts val="1600"/>
              </a:spcBef>
              <a:spcAft>
                <a:spcPts val="0"/>
              </a:spcAft>
              <a:buSzPts val="1600"/>
              <a:buChar char="■"/>
              <a:defRPr sz="1600"/>
            </a:lvl3pPr>
            <a:lvl4pPr marL="1828800" lvl="3" indent="-330200">
              <a:lnSpc>
                <a:spcPct val="115000"/>
              </a:lnSpc>
              <a:spcBef>
                <a:spcPts val="1600"/>
              </a:spcBef>
              <a:spcAft>
                <a:spcPts val="0"/>
              </a:spcAft>
              <a:buSzPts val="1600"/>
              <a:buChar char="●"/>
              <a:defRPr sz="1600"/>
            </a:lvl4pPr>
            <a:lvl5pPr marL="2286000" lvl="4" indent="-330200">
              <a:lnSpc>
                <a:spcPct val="115000"/>
              </a:lnSpc>
              <a:spcBef>
                <a:spcPts val="1600"/>
              </a:spcBef>
              <a:spcAft>
                <a:spcPts val="0"/>
              </a:spcAft>
              <a:buSzPts val="1600"/>
              <a:buChar char="○"/>
              <a:defRPr sz="1600"/>
            </a:lvl5pPr>
            <a:lvl6pPr marL="2743200" lvl="5" indent="-330200">
              <a:lnSpc>
                <a:spcPct val="115000"/>
              </a:lnSpc>
              <a:spcBef>
                <a:spcPts val="1600"/>
              </a:spcBef>
              <a:spcAft>
                <a:spcPts val="0"/>
              </a:spcAft>
              <a:buSzPts val="1600"/>
              <a:buChar char="■"/>
              <a:defRPr sz="1600"/>
            </a:lvl6pPr>
            <a:lvl7pPr marL="3200400" lvl="6" indent="-330200">
              <a:lnSpc>
                <a:spcPct val="115000"/>
              </a:lnSpc>
              <a:spcBef>
                <a:spcPts val="1600"/>
              </a:spcBef>
              <a:spcAft>
                <a:spcPts val="0"/>
              </a:spcAft>
              <a:buSzPts val="1600"/>
              <a:buChar char="●"/>
              <a:defRPr sz="1600"/>
            </a:lvl7pPr>
            <a:lvl8pPr marL="3657600" lvl="7" indent="-330200">
              <a:lnSpc>
                <a:spcPct val="115000"/>
              </a:lnSpc>
              <a:spcBef>
                <a:spcPts val="1600"/>
              </a:spcBef>
              <a:spcAft>
                <a:spcPts val="0"/>
              </a:spcAft>
              <a:buSzPts val="1600"/>
              <a:buChar char="○"/>
              <a:defRPr sz="1600"/>
            </a:lvl8pPr>
            <a:lvl9pPr marL="4114800" lvl="8" indent="-330200">
              <a:lnSpc>
                <a:spcPct val="115000"/>
              </a:lnSpc>
              <a:spcBef>
                <a:spcPts val="1600"/>
              </a:spcBef>
              <a:spcAft>
                <a:spcPts val="1600"/>
              </a:spcAft>
              <a:buSzPts val="1600"/>
              <a:buChar char="■"/>
              <a:defRPr sz="1600"/>
            </a:lvl9pPr>
          </a:lstStyle>
          <a:p>
            <a:endParaRPr/>
          </a:p>
        </p:txBody>
      </p:sp>
    </p:spTree>
    <p:extLst>
      <p:ext uri="{BB962C8B-B14F-4D97-AF65-F5344CB8AC3E}">
        <p14:creationId xmlns:p14="http://schemas.microsoft.com/office/powerpoint/2010/main" val="28585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Asıl başlık stili için tıklatın</a:t>
            </a:r>
            <a:endParaRPr lang="en-US" dirty="0"/>
          </a:p>
        </p:txBody>
      </p:sp>
      <p:sp>
        <p:nvSpPr>
          <p:cNvPr id="3" name="İçerik Yer Tutucusu 2"/>
          <p:cNvSpPr>
            <a:spLocks noGrp="1"/>
          </p:cNvSpPr>
          <p:nvPr>
            <p:ph idx="1"/>
          </p:nvPr>
        </p:nvSpPr>
        <p:spPr/>
        <p:txBody>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468A8FCF-BE3B-4236-A7B6-D98BF6429173}" type="slidenum">
              <a:rPr lang="en-US"/>
              <a:pPr/>
              <a:t>‹#›</a:t>
            </a:fld>
            <a:endParaRPr lang="en-US"/>
          </a:p>
        </p:txBody>
      </p:sp>
    </p:spTree>
    <p:extLst>
      <p:ext uri="{BB962C8B-B14F-4D97-AF65-F5344CB8AC3E}">
        <p14:creationId xmlns:p14="http://schemas.microsoft.com/office/powerpoint/2010/main" val="469744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623888" y="1282305"/>
            <a:ext cx="7886700" cy="2139553"/>
          </a:xfrm>
        </p:spPr>
        <p:txBody>
          <a:bodyPr anchor="b"/>
          <a:lstStyle>
            <a:lvl1pPr>
              <a:defRPr sz="6000"/>
            </a:lvl1pPr>
          </a:lstStyle>
          <a:p>
            <a:r>
              <a:rPr lang="tr-TR"/>
              <a:t>Asıl başlık stili için tıklatın</a:t>
            </a:r>
            <a:endParaRPr lang="en-US"/>
          </a:p>
        </p:txBody>
      </p:sp>
      <p:sp>
        <p:nvSpPr>
          <p:cNvPr id="3" name="Metin Yer Tutucusu 2"/>
          <p:cNvSpPr>
            <a:spLocks noGrp="1"/>
          </p:cNvSpPr>
          <p:nvPr>
            <p:ph type="body" idx="1"/>
          </p:nvPr>
        </p:nvSpPr>
        <p:spPr>
          <a:xfrm>
            <a:off x="623888" y="3442099"/>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lvl1pPr>
              <a:defRPr/>
            </a:lvl1pPr>
          </a:lstStyle>
          <a:p>
            <a:endParaRPr lang="en-US"/>
          </a:p>
        </p:txBody>
      </p:sp>
      <p:sp>
        <p:nvSpPr>
          <p:cNvPr id="5" name="Altbilgi Yer Tutucusu 4"/>
          <p:cNvSpPr>
            <a:spLocks noGrp="1"/>
          </p:cNvSpPr>
          <p:nvPr>
            <p:ph type="ftr" sz="quarter" idx="11"/>
          </p:nvPr>
        </p:nvSpPr>
        <p:spPr/>
        <p:txBody>
          <a:bodyPr/>
          <a:lstStyle>
            <a:lvl1pPr>
              <a:defRPr/>
            </a:lvl1pPr>
          </a:lstStyle>
          <a:p>
            <a:endParaRPr lang="en-US"/>
          </a:p>
        </p:txBody>
      </p:sp>
      <p:sp>
        <p:nvSpPr>
          <p:cNvPr id="6" name="Slayt Numarası Yer Tutucusu 5"/>
          <p:cNvSpPr>
            <a:spLocks noGrp="1"/>
          </p:cNvSpPr>
          <p:nvPr>
            <p:ph type="sldNum" sz="quarter" idx="12"/>
          </p:nvPr>
        </p:nvSpPr>
        <p:spPr/>
        <p:txBody>
          <a:bodyPr/>
          <a:lstStyle>
            <a:lvl1pPr>
              <a:defRPr/>
            </a:lvl1pPr>
          </a:lstStyle>
          <a:p>
            <a:fld id="{A07D2EAC-F2F9-4438-86B8-59BDD32FEC50}" type="slidenum">
              <a:rPr lang="en-US"/>
              <a:pPr/>
              <a:t>‹#›</a:t>
            </a:fld>
            <a:endParaRPr lang="en-US"/>
          </a:p>
        </p:txBody>
      </p:sp>
    </p:spTree>
    <p:extLst>
      <p:ext uri="{BB962C8B-B14F-4D97-AF65-F5344CB8AC3E}">
        <p14:creationId xmlns:p14="http://schemas.microsoft.com/office/powerpoint/2010/main" val="35488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İçerik Yer Tutucusu 2"/>
          <p:cNvSpPr>
            <a:spLocks noGrp="1"/>
          </p:cNvSpPr>
          <p:nvPr>
            <p:ph sz="half" idx="1"/>
          </p:nvPr>
        </p:nvSpPr>
        <p:spPr>
          <a:xfrm>
            <a:off x="457200" y="800101"/>
            <a:ext cx="4038600" cy="3794522"/>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p:cNvSpPr>
            <a:spLocks noGrp="1"/>
          </p:cNvSpPr>
          <p:nvPr>
            <p:ph sz="half" idx="2"/>
          </p:nvPr>
        </p:nvSpPr>
        <p:spPr>
          <a:xfrm>
            <a:off x="4648200" y="800101"/>
            <a:ext cx="4038600" cy="3794522"/>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p:cNvSpPr>
            <a:spLocks noGrp="1"/>
          </p:cNvSpPr>
          <p:nvPr>
            <p:ph type="dt" sz="half" idx="10"/>
          </p:nvPr>
        </p:nvSpPr>
        <p:spPr/>
        <p:txBody>
          <a:bodyPr/>
          <a:lstStyle>
            <a:lvl1pPr>
              <a:defRPr/>
            </a:lvl1pPr>
          </a:lstStyle>
          <a:p>
            <a:endParaRPr lang="en-US"/>
          </a:p>
        </p:txBody>
      </p:sp>
      <p:sp>
        <p:nvSpPr>
          <p:cNvPr id="6" name="Altbilgi Yer Tutucusu 5"/>
          <p:cNvSpPr>
            <a:spLocks noGrp="1"/>
          </p:cNvSpPr>
          <p:nvPr>
            <p:ph type="ftr" sz="quarter" idx="11"/>
          </p:nvPr>
        </p:nvSpPr>
        <p:spPr/>
        <p:txBody>
          <a:bodyPr/>
          <a:lstStyle>
            <a:lvl1pPr>
              <a:defRPr/>
            </a:lvl1pPr>
          </a:lstStyle>
          <a:p>
            <a:endParaRPr lang="en-US"/>
          </a:p>
        </p:txBody>
      </p:sp>
      <p:sp>
        <p:nvSpPr>
          <p:cNvPr id="7" name="Slayt Numarası Yer Tutucusu 6"/>
          <p:cNvSpPr>
            <a:spLocks noGrp="1"/>
          </p:cNvSpPr>
          <p:nvPr>
            <p:ph type="sldNum" sz="quarter" idx="12"/>
          </p:nvPr>
        </p:nvSpPr>
        <p:spPr/>
        <p:txBody>
          <a:bodyPr/>
          <a:lstStyle>
            <a:lvl1pPr>
              <a:defRPr/>
            </a:lvl1pPr>
          </a:lstStyle>
          <a:p>
            <a:fld id="{6B4B7ED2-365F-4460-9954-64CCE8BBD73A}" type="slidenum">
              <a:rPr lang="en-US"/>
              <a:pPr/>
              <a:t>‹#›</a:t>
            </a:fld>
            <a:endParaRPr lang="en-US"/>
          </a:p>
        </p:txBody>
      </p:sp>
    </p:spTree>
    <p:extLst>
      <p:ext uri="{BB962C8B-B14F-4D97-AF65-F5344CB8AC3E}">
        <p14:creationId xmlns:p14="http://schemas.microsoft.com/office/powerpoint/2010/main" val="218109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630238" y="273844"/>
            <a:ext cx="7886700" cy="994172"/>
          </a:xfrm>
        </p:spPr>
        <p:txBody>
          <a:bodyPr/>
          <a:lstStyle/>
          <a:p>
            <a:r>
              <a:rPr lang="tr-TR"/>
              <a:t>Asıl başlık stili için tıklatın</a:t>
            </a:r>
            <a:endParaRPr lang="en-US"/>
          </a:p>
        </p:txBody>
      </p:sp>
      <p:sp>
        <p:nvSpPr>
          <p:cNvPr id="3" name="Metin Yer Tutucusu 2"/>
          <p:cNvSpPr>
            <a:spLocks noGrp="1"/>
          </p:cNvSpPr>
          <p:nvPr>
            <p:ph type="body" idx="1"/>
          </p:nvPr>
        </p:nvSpPr>
        <p:spPr>
          <a:xfrm>
            <a:off x="630241" y="1260872"/>
            <a:ext cx="3868737"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630241" y="1878806"/>
            <a:ext cx="3868737" cy="2763441"/>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p:cNvSpPr>
            <a:spLocks noGrp="1"/>
          </p:cNvSpPr>
          <p:nvPr>
            <p:ph type="body" sz="quarter" idx="3"/>
          </p:nvPr>
        </p:nvSpPr>
        <p:spPr>
          <a:xfrm>
            <a:off x="4629150" y="1260872"/>
            <a:ext cx="3887788"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4629150" y="1878806"/>
            <a:ext cx="3887788" cy="2763441"/>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p:cNvSpPr>
            <a:spLocks noGrp="1"/>
          </p:cNvSpPr>
          <p:nvPr>
            <p:ph type="dt" sz="half" idx="10"/>
          </p:nvPr>
        </p:nvSpPr>
        <p:spPr/>
        <p:txBody>
          <a:bodyPr/>
          <a:lstStyle>
            <a:lvl1pPr>
              <a:defRPr/>
            </a:lvl1pPr>
          </a:lstStyle>
          <a:p>
            <a:endParaRPr lang="en-US"/>
          </a:p>
        </p:txBody>
      </p:sp>
      <p:sp>
        <p:nvSpPr>
          <p:cNvPr id="8" name="Altbilgi Yer Tutucusu 7"/>
          <p:cNvSpPr>
            <a:spLocks noGrp="1"/>
          </p:cNvSpPr>
          <p:nvPr>
            <p:ph type="ftr" sz="quarter" idx="11"/>
          </p:nvPr>
        </p:nvSpPr>
        <p:spPr/>
        <p:txBody>
          <a:bodyPr/>
          <a:lstStyle>
            <a:lvl1pPr>
              <a:defRPr/>
            </a:lvl1pPr>
          </a:lstStyle>
          <a:p>
            <a:endParaRPr lang="en-US"/>
          </a:p>
        </p:txBody>
      </p:sp>
      <p:sp>
        <p:nvSpPr>
          <p:cNvPr id="9" name="Slayt Numarası Yer Tutucusu 8"/>
          <p:cNvSpPr>
            <a:spLocks noGrp="1"/>
          </p:cNvSpPr>
          <p:nvPr>
            <p:ph type="sldNum" sz="quarter" idx="12"/>
          </p:nvPr>
        </p:nvSpPr>
        <p:spPr/>
        <p:txBody>
          <a:bodyPr/>
          <a:lstStyle>
            <a:lvl1pPr>
              <a:defRPr/>
            </a:lvl1pPr>
          </a:lstStyle>
          <a:p>
            <a:fld id="{BD2D1926-6A87-43ED-9C23-CC375DC60B7B}" type="slidenum">
              <a:rPr lang="en-US"/>
              <a:pPr/>
              <a:t>‹#›</a:t>
            </a:fld>
            <a:endParaRPr lang="en-US"/>
          </a:p>
        </p:txBody>
      </p:sp>
    </p:spTree>
    <p:extLst>
      <p:ext uri="{BB962C8B-B14F-4D97-AF65-F5344CB8AC3E}">
        <p14:creationId xmlns:p14="http://schemas.microsoft.com/office/powerpoint/2010/main" val="3999846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endParaRPr lang="en-US"/>
          </a:p>
        </p:txBody>
      </p:sp>
      <p:sp>
        <p:nvSpPr>
          <p:cNvPr id="3" name="Veri Yer Tutucusu 2"/>
          <p:cNvSpPr>
            <a:spLocks noGrp="1"/>
          </p:cNvSpPr>
          <p:nvPr>
            <p:ph type="dt" sz="half" idx="10"/>
          </p:nvPr>
        </p:nvSpPr>
        <p:spPr/>
        <p:txBody>
          <a:bodyPr/>
          <a:lstStyle>
            <a:lvl1pPr>
              <a:defRPr/>
            </a:lvl1pPr>
          </a:lstStyle>
          <a:p>
            <a:endParaRPr lang="en-US"/>
          </a:p>
        </p:txBody>
      </p:sp>
      <p:sp>
        <p:nvSpPr>
          <p:cNvPr id="4" name="Altbilgi Yer Tutucusu 3"/>
          <p:cNvSpPr>
            <a:spLocks noGrp="1"/>
          </p:cNvSpPr>
          <p:nvPr>
            <p:ph type="ftr" sz="quarter" idx="11"/>
          </p:nvPr>
        </p:nvSpPr>
        <p:spPr/>
        <p:txBody>
          <a:bodyPr/>
          <a:lstStyle>
            <a:lvl1pPr>
              <a:defRPr/>
            </a:lvl1pPr>
          </a:lstStyle>
          <a:p>
            <a:endParaRPr lang="en-US"/>
          </a:p>
        </p:txBody>
      </p:sp>
      <p:sp>
        <p:nvSpPr>
          <p:cNvPr id="5" name="Slayt Numarası Yer Tutucusu 4"/>
          <p:cNvSpPr>
            <a:spLocks noGrp="1"/>
          </p:cNvSpPr>
          <p:nvPr>
            <p:ph type="sldNum" sz="quarter" idx="12"/>
          </p:nvPr>
        </p:nvSpPr>
        <p:spPr/>
        <p:txBody>
          <a:bodyPr/>
          <a:lstStyle>
            <a:lvl1pPr>
              <a:defRPr/>
            </a:lvl1pPr>
          </a:lstStyle>
          <a:p>
            <a:fld id="{5E0DA496-3BAC-4162-8D3D-D5DC7D552BE8}" type="slidenum">
              <a:rPr lang="en-US"/>
              <a:pPr/>
              <a:t>‹#›</a:t>
            </a:fld>
            <a:endParaRPr lang="en-US"/>
          </a:p>
        </p:txBody>
      </p:sp>
    </p:spTree>
    <p:extLst>
      <p:ext uri="{BB962C8B-B14F-4D97-AF65-F5344CB8AC3E}">
        <p14:creationId xmlns:p14="http://schemas.microsoft.com/office/powerpoint/2010/main" val="4045825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lvl1pPr>
          </a:lstStyle>
          <a:p>
            <a:endParaRPr lang="en-US"/>
          </a:p>
        </p:txBody>
      </p:sp>
      <p:sp>
        <p:nvSpPr>
          <p:cNvPr id="3" name="Altbilgi Yer Tutucusu 2"/>
          <p:cNvSpPr>
            <a:spLocks noGrp="1"/>
          </p:cNvSpPr>
          <p:nvPr>
            <p:ph type="ftr" sz="quarter" idx="11"/>
          </p:nvPr>
        </p:nvSpPr>
        <p:spPr/>
        <p:txBody>
          <a:bodyPr/>
          <a:lstStyle>
            <a:lvl1pPr>
              <a:defRPr/>
            </a:lvl1pPr>
          </a:lstStyle>
          <a:p>
            <a:endParaRPr lang="en-US"/>
          </a:p>
        </p:txBody>
      </p:sp>
      <p:sp>
        <p:nvSpPr>
          <p:cNvPr id="4" name="Slayt Numarası Yer Tutucusu 3"/>
          <p:cNvSpPr>
            <a:spLocks noGrp="1"/>
          </p:cNvSpPr>
          <p:nvPr>
            <p:ph type="sldNum" sz="quarter" idx="12"/>
          </p:nvPr>
        </p:nvSpPr>
        <p:spPr/>
        <p:txBody>
          <a:bodyPr/>
          <a:lstStyle>
            <a:lvl1pPr>
              <a:defRPr/>
            </a:lvl1pPr>
          </a:lstStyle>
          <a:p>
            <a:fld id="{D4C276E9-5E37-49A2-848E-88EBB0F11C8E}" type="slidenum">
              <a:rPr lang="en-US"/>
              <a:pPr/>
              <a:t>‹#›</a:t>
            </a:fld>
            <a:endParaRPr lang="en-US"/>
          </a:p>
        </p:txBody>
      </p:sp>
    </p:spTree>
    <p:extLst>
      <p:ext uri="{BB962C8B-B14F-4D97-AF65-F5344CB8AC3E}">
        <p14:creationId xmlns:p14="http://schemas.microsoft.com/office/powerpoint/2010/main" val="350227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630241" y="342900"/>
            <a:ext cx="2949575" cy="1200150"/>
          </a:xfrm>
        </p:spPr>
        <p:txBody>
          <a:bodyPr anchor="b"/>
          <a:lstStyle>
            <a:lvl1pPr>
              <a:defRPr sz="3200"/>
            </a:lvl1pPr>
          </a:lstStyle>
          <a:p>
            <a:r>
              <a:rPr lang="tr-TR"/>
              <a:t>Asıl başlık stili için tıklatın</a:t>
            </a:r>
            <a:endParaRPr lang="en-US"/>
          </a:p>
        </p:txBody>
      </p:sp>
      <p:sp>
        <p:nvSpPr>
          <p:cNvPr id="3" name="İçerik Yer Tutucusu 2"/>
          <p:cNvSpPr>
            <a:spLocks noGrp="1"/>
          </p:cNvSpPr>
          <p:nvPr>
            <p:ph idx="1"/>
          </p:nvPr>
        </p:nvSpPr>
        <p:spPr>
          <a:xfrm>
            <a:off x="3887788" y="740570"/>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p:cNvSpPr>
            <a:spLocks noGrp="1"/>
          </p:cNvSpPr>
          <p:nvPr>
            <p:ph type="body" sz="half" idx="2"/>
          </p:nvPr>
        </p:nvSpPr>
        <p:spPr>
          <a:xfrm>
            <a:off x="630241" y="1543051"/>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en-US"/>
          </a:p>
        </p:txBody>
      </p:sp>
      <p:sp>
        <p:nvSpPr>
          <p:cNvPr id="6" name="Altbilgi Yer Tutucusu 5"/>
          <p:cNvSpPr>
            <a:spLocks noGrp="1"/>
          </p:cNvSpPr>
          <p:nvPr>
            <p:ph type="ftr" sz="quarter" idx="11"/>
          </p:nvPr>
        </p:nvSpPr>
        <p:spPr/>
        <p:txBody>
          <a:bodyPr/>
          <a:lstStyle>
            <a:lvl1pPr>
              <a:defRPr/>
            </a:lvl1pPr>
          </a:lstStyle>
          <a:p>
            <a:endParaRPr lang="en-US"/>
          </a:p>
        </p:txBody>
      </p:sp>
      <p:sp>
        <p:nvSpPr>
          <p:cNvPr id="7" name="Slayt Numarası Yer Tutucusu 6"/>
          <p:cNvSpPr>
            <a:spLocks noGrp="1"/>
          </p:cNvSpPr>
          <p:nvPr>
            <p:ph type="sldNum" sz="quarter" idx="12"/>
          </p:nvPr>
        </p:nvSpPr>
        <p:spPr/>
        <p:txBody>
          <a:bodyPr/>
          <a:lstStyle>
            <a:lvl1pPr>
              <a:defRPr/>
            </a:lvl1pPr>
          </a:lstStyle>
          <a:p>
            <a:fld id="{5E70D896-366C-4023-B2EC-31E1825E4290}" type="slidenum">
              <a:rPr lang="en-US"/>
              <a:pPr/>
              <a:t>‹#›</a:t>
            </a:fld>
            <a:endParaRPr lang="en-US"/>
          </a:p>
        </p:txBody>
      </p:sp>
    </p:spTree>
    <p:extLst>
      <p:ext uri="{BB962C8B-B14F-4D97-AF65-F5344CB8AC3E}">
        <p14:creationId xmlns:p14="http://schemas.microsoft.com/office/powerpoint/2010/main" val="332424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630241" y="342900"/>
            <a:ext cx="2949575" cy="1200150"/>
          </a:xfrm>
        </p:spPr>
        <p:txBody>
          <a:bodyPr anchor="b"/>
          <a:lstStyle>
            <a:lvl1pPr>
              <a:defRPr sz="3200"/>
            </a:lvl1pPr>
          </a:lstStyle>
          <a:p>
            <a:r>
              <a:rPr lang="tr-TR"/>
              <a:t>Asıl başlık stili için tıklatın</a:t>
            </a:r>
            <a:endParaRPr lang="en-US"/>
          </a:p>
        </p:txBody>
      </p:sp>
      <p:sp>
        <p:nvSpPr>
          <p:cNvPr id="3" name="Resim Yer Tutucusu 2"/>
          <p:cNvSpPr>
            <a:spLocks noGrp="1"/>
          </p:cNvSpPr>
          <p:nvPr>
            <p:ph type="pic" idx="1"/>
          </p:nvPr>
        </p:nvSpPr>
        <p:spPr>
          <a:xfrm>
            <a:off x="3887788" y="740570"/>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p:cNvSpPr>
            <a:spLocks noGrp="1"/>
          </p:cNvSpPr>
          <p:nvPr>
            <p:ph type="body" sz="half" idx="2"/>
          </p:nvPr>
        </p:nvSpPr>
        <p:spPr>
          <a:xfrm>
            <a:off x="630241" y="1543051"/>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lvl1pPr>
              <a:defRPr/>
            </a:lvl1pPr>
          </a:lstStyle>
          <a:p>
            <a:endParaRPr lang="en-US"/>
          </a:p>
        </p:txBody>
      </p:sp>
      <p:sp>
        <p:nvSpPr>
          <p:cNvPr id="6" name="Altbilgi Yer Tutucusu 5"/>
          <p:cNvSpPr>
            <a:spLocks noGrp="1"/>
          </p:cNvSpPr>
          <p:nvPr>
            <p:ph type="ftr" sz="quarter" idx="11"/>
          </p:nvPr>
        </p:nvSpPr>
        <p:spPr/>
        <p:txBody>
          <a:bodyPr/>
          <a:lstStyle>
            <a:lvl1pPr>
              <a:defRPr/>
            </a:lvl1pPr>
          </a:lstStyle>
          <a:p>
            <a:endParaRPr lang="en-US"/>
          </a:p>
        </p:txBody>
      </p:sp>
      <p:sp>
        <p:nvSpPr>
          <p:cNvPr id="7" name="Slayt Numarası Yer Tutucusu 6"/>
          <p:cNvSpPr>
            <a:spLocks noGrp="1"/>
          </p:cNvSpPr>
          <p:nvPr>
            <p:ph type="sldNum" sz="quarter" idx="12"/>
          </p:nvPr>
        </p:nvSpPr>
        <p:spPr/>
        <p:txBody>
          <a:bodyPr/>
          <a:lstStyle>
            <a:lvl1pPr>
              <a:defRPr/>
            </a:lvl1pPr>
          </a:lstStyle>
          <a:p>
            <a:fld id="{781CDBA9-70ED-492B-A40C-8EB09E0DE2E9}" type="slidenum">
              <a:rPr lang="en-US"/>
              <a:pPr/>
              <a:t>‹#›</a:t>
            </a:fld>
            <a:endParaRPr lang="en-US"/>
          </a:p>
        </p:txBody>
      </p:sp>
    </p:spTree>
    <p:extLst>
      <p:ext uri="{BB962C8B-B14F-4D97-AF65-F5344CB8AC3E}">
        <p14:creationId xmlns:p14="http://schemas.microsoft.com/office/powerpoint/2010/main" val="390720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48828"/>
            <a:ext cx="8229600" cy="5369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800101"/>
            <a:ext cx="8229600" cy="37945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1F9197D4-DDEA-4881-9CF7-D017B4E2C33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6" r:id="rId13"/>
    <p:sldLayoutId id="2147483668" r:id="rId14"/>
  </p:sldLayoutIdLst>
  <p:txStyles>
    <p:titleStyle>
      <a:lvl1pPr algn="l" rtl="0" fontAlgn="base">
        <a:spcBef>
          <a:spcPct val="0"/>
        </a:spcBef>
        <a:spcAft>
          <a:spcPct val="0"/>
        </a:spcAft>
        <a:defRPr sz="3600" b="1" i="0" kern="1200">
          <a:solidFill>
            <a:schemeClr val="tx2">
              <a:lumMod val="75000"/>
            </a:schemeClr>
          </a:solidFill>
          <a:latin typeface="Helvetica Neue"/>
          <a:ea typeface="+mj-ea"/>
          <a:cs typeface="Helvetica Neue"/>
        </a:defRPr>
      </a:lvl1pPr>
      <a:lvl2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2pPr>
      <a:lvl3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3pPr>
      <a:lvl4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4pPr>
      <a:lvl5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hyperlink" Target="http://cs.stanford.edu/people/karpathy/convnetjs/demo/cifar10.html"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0" y="-323850"/>
            <a:ext cx="9220200" cy="1393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i="0" kern="1200">
                <a:solidFill>
                  <a:schemeClr val="tx2">
                    <a:lumMod val="75000"/>
                  </a:schemeClr>
                </a:solidFill>
                <a:latin typeface="Helvetica Neue"/>
                <a:ea typeface="+mj-ea"/>
                <a:cs typeface="Helvetica Neue"/>
              </a:defRPr>
            </a:lvl1pPr>
            <a:lvl2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2pPr>
            <a:lvl3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3pPr>
            <a:lvl4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4pPr>
            <a:lvl5pPr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5pPr>
            <a:lvl6pPr marL="4572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6pPr>
            <a:lvl7pPr marL="9144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7pPr>
            <a:lvl8pPr marL="13716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8pPr>
            <a:lvl9pPr marL="1828800" algn="l" rtl="0" fontAlgn="base">
              <a:spcBef>
                <a:spcPct val="0"/>
              </a:spcBef>
              <a:spcAft>
                <a:spcPct val="0"/>
              </a:spcAft>
              <a:defRPr sz="3600">
                <a:solidFill>
                  <a:schemeClr val="accent2"/>
                </a:solidFill>
                <a:latin typeface="Calibri" panose="020F0502020204030204" pitchFamily="34" charset="0"/>
                <a:cs typeface="Arial" panose="020B0604020202020204" pitchFamily="34" charset="0"/>
              </a:defRPr>
            </a:lvl9pPr>
          </a:lstStyle>
          <a:p>
            <a:br>
              <a:rPr lang="en-US" sz="3200" dirty="0"/>
            </a:br>
            <a:endParaRPr lang="en-US" sz="2400" dirty="0"/>
          </a:p>
        </p:txBody>
      </p:sp>
      <p:sp>
        <p:nvSpPr>
          <p:cNvPr id="3" name="Title 2">
            <a:extLst>
              <a:ext uri="{FF2B5EF4-FFF2-40B4-BE49-F238E27FC236}">
                <a16:creationId xmlns:a16="http://schemas.microsoft.com/office/drawing/2014/main" id="{421EADF8-02DD-6549-81C4-54DC4504C479}"/>
              </a:ext>
            </a:extLst>
          </p:cNvPr>
          <p:cNvSpPr>
            <a:spLocks noGrp="1"/>
          </p:cNvSpPr>
          <p:nvPr>
            <p:ph type="ctrTitle"/>
          </p:nvPr>
        </p:nvSpPr>
        <p:spPr/>
        <p:txBody>
          <a:bodyPr/>
          <a:lstStyle/>
          <a:p>
            <a:r>
              <a:rPr lang="en-US" dirty="0"/>
              <a:t>BBM416 – Fundamentals of Computer Vision</a:t>
            </a:r>
            <a:endParaRPr lang="tr-TR" dirty="0"/>
          </a:p>
        </p:txBody>
      </p:sp>
      <p:sp>
        <p:nvSpPr>
          <p:cNvPr id="16" name="Subtitle 15">
            <a:extLst>
              <a:ext uri="{FF2B5EF4-FFF2-40B4-BE49-F238E27FC236}">
                <a16:creationId xmlns:a16="http://schemas.microsoft.com/office/drawing/2014/main" id="{381D875E-C644-F14B-90CF-C41E587D80F1}"/>
              </a:ext>
            </a:extLst>
          </p:cNvPr>
          <p:cNvSpPr>
            <a:spLocks noGrp="1"/>
          </p:cNvSpPr>
          <p:nvPr>
            <p:ph type="subTitle" idx="1"/>
          </p:nvPr>
        </p:nvSpPr>
        <p:spPr/>
        <p:txBody>
          <a:bodyPr/>
          <a:lstStyle/>
          <a:p>
            <a:r>
              <a:rPr lang="tr-TR" dirty="0">
                <a:solidFill>
                  <a:srgbClr val="C00000"/>
                </a:solidFill>
              </a:rPr>
              <a:t>Spring 2022</a:t>
            </a:r>
          </a:p>
        </p:txBody>
      </p:sp>
    </p:spTree>
    <p:extLst>
      <p:ext uri="{BB962C8B-B14F-4D97-AF65-F5344CB8AC3E}">
        <p14:creationId xmlns:p14="http://schemas.microsoft.com/office/powerpoint/2010/main" val="4201090377"/>
      </p:ext>
    </p:extLst>
  </p:cSld>
  <p:clrMapOvr>
    <a:masterClrMapping/>
  </p:clrMapOvr>
  <mc:AlternateContent xmlns:mc="http://schemas.openxmlformats.org/markup-compatibility/2006" xmlns:p14="http://schemas.microsoft.com/office/powerpoint/2010/main">
    <mc:Choice Requires="p14">
      <p:transition spd="slow" p14:dur="2000" advTm="8929"/>
    </mc:Choice>
    <mc:Fallback xmlns="">
      <p:transition xmlns:p14="http://schemas.microsoft.com/office/powerpoint/2010/main" spd="slow" advTm="89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ftr" idx="4294967295"/>
          </p:nvPr>
        </p:nvSpPr>
        <p:spPr>
          <a:xfrm>
            <a:off x="152400" y="4800600"/>
            <a:ext cx="28956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7F7F7F"/>
              </a:buClr>
              <a:buFont typeface="Arial"/>
              <a:buNone/>
            </a:pPr>
            <a:r>
              <a:rPr lang="en">
                <a:solidFill>
                  <a:srgbClr val="7F7F7F"/>
                </a:solidFill>
              </a:rPr>
              <a:t> </a:t>
            </a:r>
            <a:endParaRPr sz="1400">
              <a:solidFill>
                <a:srgbClr val="7F7F7F"/>
              </a:solidFill>
              <a:latin typeface="Arial"/>
              <a:ea typeface="Arial"/>
              <a:cs typeface="Arial"/>
              <a:sym typeface="Arial"/>
            </a:endParaRPr>
          </a:p>
        </p:txBody>
      </p:sp>
      <p:pic>
        <p:nvPicPr>
          <p:cNvPr id="258" name="Shape 258"/>
          <p:cNvPicPr preferRelativeResize="0"/>
          <p:nvPr/>
        </p:nvPicPr>
        <p:blipFill rotWithShape="1">
          <a:blip r:embed="rId3">
            <a:alphaModFix/>
          </a:blip>
          <a:srcRect/>
          <a:stretch/>
        </p:blipFill>
        <p:spPr>
          <a:xfrm>
            <a:off x="624502" y="1279814"/>
            <a:ext cx="2656200" cy="1936980"/>
          </a:xfrm>
          <a:prstGeom prst="rect">
            <a:avLst/>
          </a:prstGeom>
          <a:noFill/>
          <a:ln>
            <a:noFill/>
          </a:ln>
        </p:spPr>
      </p:pic>
      <p:sp>
        <p:nvSpPr>
          <p:cNvPr id="259" name="Shape 259"/>
          <p:cNvSpPr txBox="1"/>
          <p:nvPr/>
        </p:nvSpPr>
        <p:spPr>
          <a:xfrm>
            <a:off x="76200" y="1028700"/>
            <a:ext cx="3725700" cy="2770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Given a library of simple functions</a:t>
            </a:r>
            <a:endParaRPr sz="1800">
              <a:solidFill>
                <a:schemeClr val="dk1"/>
              </a:solidFill>
              <a:latin typeface="Arial"/>
              <a:ea typeface="Arial"/>
              <a:cs typeface="Arial"/>
              <a:sym typeface="Arial"/>
            </a:endParaRPr>
          </a:p>
        </p:txBody>
      </p:sp>
      <p:sp>
        <p:nvSpPr>
          <p:cNvPr id="260" name="Shape 260"/>
          <p:cNvSpPr/>
          <p:nvPr/>
        </p:nvSpPr>
        <p:spPr>
          <a:xfrm>
            <a:off x="3733800" y="2000250"/>
            <a:ext cx="1447800" cy="285660"/>
          </a:xfrm>
          <a:prstGeom prst="right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61" name="Shape 261"/>
          <p:cNvSpPr txBox="1"/>
          <p:nvPr/>
        </p:nvSpPr>
        <p:spPr>
          <a:xfrm>
            <a:off x="3311127" y="1671503"/>
            <a:ext cx="2160600" cy="90018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Compose into a</a:t>
            </a:r>
            <a:endParaRPr/>
          </a:p>
          <a:p>
            <a:pPr marL="0" marR="0" lvl="0" indent="0" algn="ctr" rtl="0">
              <a:spcBef>
                <a:spcPts val="900"/>
              </a:spcBef>
              <a:spcAft>
                <a:spcPts val="0"/>
              </a:spcAft>
              <a:buNone/>
            </a:pPr>
            <a:endParaRPr sz="1800">
              <a:solidFill>
                <a:schemeClr val="dk1"/>
              </a:solidFill>
              <a:latin typeface="Arial"/>
              <a:ea typeface="Arial"/>
              <a:cs typeface="Arial"/>
              <a:sym typeface="Arial"/>
            </a:endParaRPr>
          </a:p>
          <a:p>
            <a:pPr marL="0" marR="0" lvl="0" indent="0" algn="ctr" rtl="0">
              <a:spcBef>
                <a:spcPts val="900"/>
              </a:spcBef>
              <a:spcAft>
                <a:spcPts val="0"/>
              </a:spcAft>
              <a:buNone/>
            </a:pPr>
            <a:r>
              <a:rPr lang="en" sz="1800">
                <a:solidFill>
                  <a:schemeClr val="dk1"/>
                </a:solidFill>
                <a:latin typeface="Arial"/>
                <a:ea typeface="Arial"/>
                <a:cs typeface="Arial"/>
                <a:sym typeface="Arial"/>
              </a:rPr>
              <a:t>complicate function</a:t>
            </a:r>
            <a:endParaRPr sz="1800">
              <a:solidFill>
                <a:schemeClr val="dk1"/>
              </a:solidFill>
              <a:latin typeface="Arial"/>
              <a:ea typeface="Arial"/>
              <a:cs typeface="Arial"/>
              <a:sym typeface="Arial"/>
            </a:endParaRPr>
          </a:p>
        </p:txBody>
      </p:sp>
      <p:sp>
        <p:nvSpPr>
          <p:cNvPr id="262" name="Shape 262"/>
          <p:cNvSpPr txBox="1"/>
          <p:nvPr/>
        </p:nvSpPr>
        <p:spPr>
          <a:xfrm>
            <a:off x="5430524" y="1438439"/>
            <a:ext cx="3198300" cy="13618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a:solidFill>
                  <a:srgbClr val="FF0000"/>
                </a:solidFill>
                <a:latin typeface="Arial"/>
                <a:ea typeface="Arial"/>
                <a:cs typeface="Arial"/>
                <a:sym typeface="Arial"/>
              </a:rPr>
              <a:t>Idea 2: Compositions</a:t>
            </a:r>
            <a:endParaRPr/>
          </a:p>
          <a:p>
            <a:pPr marL="342900" marR="0" lvl="0" indent="-342900" algn="l" rtl="0">
              <a:spcBef>
                <a:spcPts val="1000"/>
              </a:spcBef>
              <a:spcAft>
                <a:spcPts val="0"/>
              </a:spcAft>
              <a:buClr>
                <a:schemeClr val="dk1"/>
              </a:buClr>
              <a:buSzPts val="2000"/>
              <a:buFont typeface="Arial"/>
              <a:buChar char="•"/>
            </a:pPr>
            <a:r>
              <a:rPr lang="en" sz="2000">
                <a:solidFill>
                  <a:schemeClr val="dk1"/>
                </a:solidFill>
                <a:latin typeface="Arial"/>
                <a:ea typeface="Arial"/>
                <a:cs typeface="Arial"/>
                <a:sym typeface="Arial"/>
              </a:rPr>
              <a:t>Deep Learning</a:t>
            </a:r>
            <a:endParaRPr/>
          </a:p>
          <a:p>
            <a:pPr marL="342900" marR="0" lvl="0" indent="-342900" algn="l" rtl="0">
              <a:spcBef>
                <a:spcPts val="1000"/>
              </a:spcBef>
              <a:spcAft>
                <a:spcPts val="0"/>
              </a:spcAft>
              <a:buClr>
                <a:schemeClr val="dk1"/>
              </a:buClr>
              <a:buSzPts val="2000"/>
              <a:buFont typeface="Arial"/>
              <a:buChar char="•"/>
            </a:pPr>
            <a:r>
              <a:rPr lang="en" sz="2000">
                <a:solidFill>
                  <a:schemeClr val="dk1"/>
                </a:solidFill>
                <a:latin typeface="Arial"/>
                <a:ea typeface="Arial"/>
                <a:cs typeface="Arial"/>
                <a:sym typeface="Arial"/>
              </a:rPr>
              <a:t>Grammar models</a:t>
            </a:r>
            <a:endParaRPr/>
          </a:p>
          <a:p>
            <a:pPr marL="342900" marR="0" lvl="0" indent="-342900" algn="l" rtl="0">
              <a:spcBef>
                <a:spcPts val="1000"/>
              </a:spcBef>
              <a:spcAft>
                <a:spcPts val="0"/>
              </a:spcAft>
              <a:buClr>
                <a:schemeClr val="dk1"/>
              </a:buClr>
              <a:buSzPts val="2000"/>
              <a:buFont typeface="Arial"/>
              <a:buChar char="•"/>
            </a:pPr>
            <a:r>
              <a:rPr lang="en" sz="2000">
                <a:solidFill>
                  <a:schemeClr val="dk1"/>
                </a:solidFill>
                <a:latin typeface="Arial"/>
                <a:ea typeface="Arial"/>
                <a:cs typeface="Arial"/>
                <a:sym typeface="Arial"/>
              </a:rPr>
              <a:t>Scattering transforms…</a:t>
            </a:r>
            <a:endParaRPr sz="2000">
              <a:solidFill>
                <a:schemeClr val="dk1"/>
              </a:solidFill>
              <a:latin typeface="Arial"/>
              <a:ea typeface="Arial"/>
              <a:cs typeface="Arial"/>
              <a:sym typeface="Arial"/>
            </a:endParaRPr>
          </a:p>
        </p:txBody>
      </p:sp>
      <p:pic>
        <p:nvPicPr>
          <p:cNvPr id="263" name="Shape 263"/>
          <p:cNvPicPr preferRelativeResize="0"/>
          <p:nvPr/>
        </p:nvPicPr>
        <p:blipFill rotWithShape="1">
          <a:blip r:embed="rId4">
            <a:alphaModFix/>
          </a:blip>
          <a:srcRect/>
          <a:stretch/>
        </p:blipFill>
        <p:spPr>
          <a:xfrm>
            <a:off x="0" y="3714750"/>
            <a:ext cx="9144000" cy="1169910"/>
          </a:xfrm>
          <a:prstGeom prst="rect">
            <a:avLst/>
          </a:prstGeom>
          <a:noFill/>
          <a:ln>
            <a:noFill/>
          </a:ln>
        </p:spPr>
      </p:pic>
      <p:pic>
        <p:nvPicPr>
          <p:cNvPr id="264" name="Shape 264" descr="latex-image-1.pdf"/>
          <p:cNvPicPr preferRelativeResize="0"/>
          <p:nvPr/>
        </p:nvPicPr>
        <p:blipFill rotWithShape="1">
          <a:blip r:embed="rId5">
            <a:alphaModFix/>
          </a:blip>
          <a:srcRect/>
          <a:stretch/>
        </p:blipFill>
        <p:spPr>
          <a:xfrm>
            <a:off x="2844800" y="3242396"/>
            <a:ext cx="5765700" cy="390690"/>
          </a:xfrm>
          <a:prstGeom prst="rect">
            <a:avLst/>
          </a:prstGeom>
          <a:noFill/>
          <a:ln>
            <a:noFill/>
          </a:ln>
        </p:spPr>
      </p:pic>
      <p:sp>
        <p:nvSpPr>
          <p:cNvPr id="265" name="Shape 265"/>
          <p:cNvSpPr txBox="1"/>
          <p:nvPr/>
        </p:nvSpPr>
        <p:spPr>
          <a:xfrm>
            <a:off x="2883528" y="4933851"/>
            <a:ext cx="3458700" cy="2076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A5A5A5"/>
                </a:solidFill>
                <a:latin typeface="Arial"/>
                <a:ea typeface="Arial"/>
                <a:cs typeface="Arial"/>
                <a:sym typeface="Arial"/>
              </a:rPr>
              <a:t>Slide Credit: Marc'Aurelio Ranzato, Yann LeCun</a:t>
            </a:r>
            <a:endParaRPr sz="1200">
              <a:solidFill>
                <a:srgbClr val="A5A5A5"/>
              </a:solidFill>
              <a:latin typeface="Arial"/>
              <a:ea typeface="Arial"/>
              <a:cs typeface="Arial"/>
              <a:sym typeface="Arial"/>
            </a:endParaRPr>
          </a:p>
        </p:txBody>
      </p:sp>
      <p:sp>
        <p:nvSpPr>
          <p:cNvPr id="266" name="Shape 266"/>
          <p:cNvSpPr txBox="1"/>
          <p:nvPr/>
        </p:nvSpPr>
        <p:spPr>
          <a:xfrm>
            <a:off x="70250" y="4437900"/>
            <a:ext cx="30000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Dhruv Batra</a:t>
            </a:r>
            <a:endParaRPr>
              <a:solidFill>
                <a:srgbClr val="7F7F7F"/>
              </a:solidFill>
            </a:endParaRPr>
          </a:p>
        </p:txBody>
      </p:sp>
      <p:sp>
        <p:nvSpPr>
          <p:cNvPr id="267" name="Shape 267"/>
          <p:cNvSpPr txBox="1">
            <a:spLocks noGrp="1"/>
          </p:cNvSpPr>
          <p:nvPr>
            <p:ph type="title"/>
          </p:nvPr>
        </p:nvSpPr>
        <p:spPr>
          <a:xfrm>
            <a:off x="0" y="0"/>
            <a:ext cx="9144000" cy="57267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Building A Complicated Function</a:t>
            </a:r>
            <a:endParaRPr/>
          </a:p>
        </p:txBody>
      </p:sp>
    </p:spTree>
    <p:extLst>
      <p:ext uri="{BB962C8B-B14F-4D97-AF65-F5344CB8AC3E}">
        <p14:creationId xmlns:p14="http://schemas.microsoft.com/office/powerpoint/2010/main" val="27209821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100</a:t>
            </a:fld>
            <a:endParaRPr>
              <a:solidFill>
                <a:srgbClr val="292934"/>
              </a:solidFill>
            </a:endParaRPr>
          </a:p>
        </p:txBody>
      </p:sp>
      <p:sp>
        <p:nvSpPr>
          <p:cNvPr id="43" name="Shape 43"/>
          <p:cNvSpPr txBox="1"/>
          <p:nvPr/>
        </p:nvSpPr>
        <p:spPr>
          <a:xfrm>
            <a:off x="152075" y="793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AlexNet</a:t>
            </a:r>
            <a:endParaRPr sz="3000">
              <a:solidFill>
                <a:srgbClr val="292934"/>
              </a:solidFill>
            </a:endParaRPr>
          </a:p>
        </p:txBody>
      </p:sp>
      <p:pic>
        <p:nvPicPr>
          <p:cNvPr id="44" name="Shape 44"/>
          <p:cNvPicPr preferRelativeResize="0"/>
          <p:nvPr/>
        </p:nvPicPr>
        <p:blipFill>
          <a:blip r:embed="rId3">
            <a:alphaModFix/>
          </a:blip>
          <a:stretch>
            <a:fillRect/>
          </a:stretch>
        </p:blipFill>
        <p:spPr>
          <a:xfrm>
            <a:off x="3911725" y="79300"/>
            <a:ext cx="5145049" cy="1720950"/>
          </a:xfrm>
          <a:prstGeom prst="rect">
            <a:avLst/>
          </a:prstGeom>
          <a:noFill/>
          <a:ln>
            <a:noFill/>
          </a:ln>
        </p:spPr>
      </p:pic>
      <p:sp>
        <p:nvSpPr>
          <p:cNvPr id="45" name="Shape 45"/>
          <p:cNvSpPr txBox="1"/>
          <p:nvPr/>
        </p:nvSpPr>
        <p:spPr>
          <a:xfrm>
            <a:off x="185125" y="614200"/>
            <a:ext cx="3474900" cy="490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solidFill>
                  <a:srgbClr val="292934"/>
                </a:solidFill>
              </a:rPr>
              <a:t>[Krizhevsky et al. 2012]</a:t>
            </a:r>
            <a:endParaRPr i="1">
              <a:solidFill>
                <a:srgbClr val="292934"/>
              </a:solidFill>
            </a:endParaRPr>
          </a:p>
        </p:txBody>
      </p:sp>
      <p:sp>
        <p:nvSpPr>
          <p:cNvPr id="46" name="Shape 46"/>
          <p:cNvSpPr txBox="1"/>
          <p:nvPr/>
        </p:nvSpPr>
        <p:spPr>
          <a:xfrm>
            <a:off x="185125" y="1832438"/>
            <a:ext cx="8428500" cy="105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solidFill>
                  <a:srgbClr val="292934"/>
                </a:solidFill>
              </a:rPr>
              <a:t>Input: 227x227x3 images</a:t>
            </a:r>
            <a:endParaRPr>
              <a:solidFill>
                <a:srgbClr val="292934"/>
              </a:solidFill>
            </a:endParaRPr>
          </a:p>
          <a:p>
            <a:pPr>
              <a:spcBef>
                <a:spcPts val="0"/>
              </a:spcBef>
              <a:spcAft>
                <a:spcPts val="0"/>
              </a:spcAft>
            </a:pPr>
            <a:endParaRPr>
              <a:solidFill>
                <a:srgbClr val="292934"/>
              </a:solidFill>
            </a:endParaRPr>
          </a:p>
          <a:p>
            <a:pPr>
              <a:spcBef>
                <a:spcPts val="0"/>
              </a:spcBef>
              <a:spcAft>
                <a:spcPts val="0"/>
              </a:spcAft>
            </a:pPr>
            <a:r>
              <a:rPr lang="en" b="1">
                <a:solidFill>
                  <a:srgbClr val="292934"/>
                </a:solidFill>
              </a:rPr>
              <a:t>First layer </a:t>
            </a:r>
            <a:r>
              <a:rPr lang="en">
                <a:solidFill>
                  <a:srgbClr val="292934"/>
                </a:solidFill>
              </a:rPr>
              <a:t>(CONV1): 96 11x11 filters applied at stride 4</a:t>
            </a:r>
            <a:endParaRPr>
              <a:solidFill>
                <a:srgbClr val="292934"/>
              </a:solidFill>
            </a:endParaRPr>
          </a:p>
          <a:p>
            <a:pPr>
              <a:spcBef>
                <a:spcPts val="0"/>
              </a:spcBef>
              <a:spcAft>
                <a:spcPts val="0"/>
              </a:spcAft>
            </a:pPr>
            <a:r>
              <a:rPr lang="en">
                <a:solidFill>
                  <a:srgbClr val="292934"/>
                </a:solidFill>
              </a:rPr>
              <a:t>=&gt;</a:t>
            </a:r>
            <a:endParaRPr>
              <a:solidFill>
                <a:srgbClr val="292934"/>
              </a:solidFill>
            </a:endParaRPr>
          </a:p>
          <a:p>
            <a:pPr>
              <a:spcBef>
                <a:spcPts val="0"/>
              </a:spcBef>
              <a:spcAft>
                <a:spcPts val="0"/>
              </a:spcAft>
            </a:pPr>
            <a:r>
              <a:rPr lang="en">
                <a:solidFill>
                  <a:srgbClr val="292934"/>
                </a:solidFill>
              </a:rPr>
              <a:t>Output volume </a:t>
            </a:r>
            <a:r>
              <a:rPr lang="en" b="1">
                <a:solidFill>
                  <a:srgbClr val="292934"/>
                </a:solidFill>
              </a:rPr>
              <a:t>[55x55x96]</a:t>
            </a:r>
            <a:endParaRPr b="1">
              <a:solidFill>
                <a:srgbClr val="292934"/>
              </a:solidFill>
            </a:endParaRPr>
          </a:p>
          <a:p>
            <a:pPr>
              <a:spcBef>
                <a:spcPts val="0"/>
              </a:spcBef>
              <a:spcAft>
                <a:spcPts val="0"/>
              </a:spcAft>
            </a:pPr>
            <a:endParaRPr>
              <a:solidFill>
                <a:srgbClr val="292934"/>
              </a:solidFill>
            </a:endParaRPr>
          </a:p>
          <a:p>
            <a:pPr>
              <a:spcBef>
                <a:spcPts val="0"/>
              </a:spcBef>
              <a:spcAft>
                <a:spcPts val="0"/>
              </a:spcAft>
            </a:pPr>
            <a:r>
              <a:rPr lang="en">
                <a:solidFill>
                  <a:srgbClr val="0000FF"/>
                </a:solidFill>
              </a:rPr>
              <a:t>Q: What is the total number of parameters in this layer?</a:t>
            </a:r>
            <a:endParaRPr>
              <a:solidFill>
                <a:srgbClr val="0000FF"/>
              </a:solidFill>
            </a:endParaRPr>
          </a:p>
        </p:txBody>
      </p:sp>
    </p:spTree>
    <p:extLst>
      <p:ext uri="{BB962C8B-B14F-4D97-AF65-F5344CB8AC3E}">
        <p14:creationId xmlns:p14="http://schemas.microsoft.com/office/powerpoint/2010/main" val="26702637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101</a:t>
            </a:fld>
            <a:endParaRPr>
              <a:solidFill>
                <a:srgbClr val="292934"/>
              </a:solidFill>
            </a:endParaRPr>
          </a:p>
        </p:txBody>
      </p:sp>
      <p:sp>
        <p:nvSpPr>
          <p:cNvPr id="52" name="Shape 52"/>
          <p:cNvSpPr txBox="1"/>
          <p:nvPr/>
        </p:nvSpPr>
        <p:spPr>
          <a:xfrm>
            <a:off x="152075" y="793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AlexNet</a:t>
            </a:r>
            <a:endParaRPr sz="3000">
              <a:solidFill>
                <a:srgbClr val="292934"/>
              </a:solidFill>
            </a:endParaRPr>
          </a:p>
        </p:txBody>
      </p:sp>
      <p:pic>
        <p:nvPicPr>
          <p:cNvPr id="53" name="Shape 53"/>
          <p:cNvPicPr preferRelativeResize="0"/>
          <p:nvPr/>
        </p:nvPicPr>
        <p:blipFill>
          <a:blip r:embed="rId3">
            <a:alphaModFix/>
          </a:blip>
          <a:stretch>
            <a:fillRect/>
          </a:stretch>
        </p:blipFill>
        <p:spPr>
          <a:xfrm>
            <a:off x="3911725" y="79300"/>
            <a:ext cx="5145049" cy="1720950"/>
          </a:xfrm>
          <a:prstGeom prst="rect">
            <a:avLst/>
          </a:prstGeom>
          <a:noFill/>
          <a:ln>
            <a:noFill/>
          </a:ln>
        </p:spPr>
      </p:pic>
      <p:sp>
        <p:nvSpPr>
          <p:cNvPr id="54" name="Shape 54"/>
          <p:cNvSpPr txBox="1"/>
          <p:nvPr/>
        </p:nvSpPr>
        <p:spPr>
          <a:xfrm>
            <a:off x="185125" y="614200"/>
            <a:ext cx="3474900" cy="490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solidFill>
                  <a:srgbClr val="292934"/>
                </a:solidFill>
              </a:rPr>
              <a:t>[Krizhevsky et al. 2012]</a:t>
            </a:r>
            <a:endParaRPr i="1">
              <a:solidFill>
                <a:srgbClr val="292934"/>
              </a:solidFill>
            </a:endParaRPr>
          </a:p>
        </p:txBody>
      </p:sp>
      <p:sp>
        <p:nvSpPr>
          <p:cNvPr id="55" name="Shape 55"/>
          <p:cNvSpPr txBox="1"/>
          <p:nvPr/>
        </p:nvSpPr>
        <p:spPr>
          <a:xfrm>
            <a:off x="185125" y="1832438"/>
            <a:ext cx="8428500" cy="105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solidFill>
                  <a:srgbClr val="292934"/>
                </a:solidFill>
              </a:rPr>
              <a:t>Input: 227x227x3 images</a:t>
            </a:r>
            <a:endParaRPr>
              <a:solidFill>
                <a:srgbClr val="292934"/>
              </a:solidFill>
            </a:endParaRPr>
          </a:p>
          <a:p>
            <a:pPr>
              <a:spcBef>
                <a:spcPts val="0"/>
              </a:spcBef>
              <a:spcAft>
                <a:spcPts val="0"/>
              </a:spcAft>
            </a:pPr>
            <a:endParaRPr>
              <a:solidFill>
                <a:srgbClr val="292934"/>
              </a:solidFill>
            </a:endParaRPr>
          </a:p>
          <a:p>
            <a:pPr>
              <a:spcBef>
                <a:spcPts val="0"/>
              </a:spcBef>
              <a:spcAft>
                <a:spcPts val="0"/>
              </a:spcAft>
            </a:pPr>
            <a:r>
              <a:rPr lang="en" b="1">
                <a:solidFill>
                  <a:srgbClr val="292934"/>
                </a:solidFill>
              </a:rPr>
              <a:t>First layer </a:t>
            </a:r>
            <a:r>
              <a:rPr lang="en">
                <a:solidFill>
                  <a:srgbClr val="292934"/>
                </a:solidFill>
              </a:rPr>
              <a:t>(CONV1): 96 11x11 filters applied at stride 4</a:t>
            </a:r>
            <a:endParaRPr>
              <a:solidFill>
                <a:srgbClr val="292934"/>
              </a:solidFill>
            </a:endParaRPr>
          </a:p>
          <a:p>
            <a:pPr>
              <a:spcBef>
                <a:spcPts val="0"/>
              </a:spcBef>
              <a:spcAft>
                <a:spcPts val="0"/>
              </a:spcAft>
            </a:pPr>
            <a:r>
              <a:rPr lang="en">
                <a:solidFill>
                  <a:srgbClr val="292934"/>
                </a:solidFill>
              </a:rPr>
              <a:t>=&gt;</a:t>
            </a:r>
            <a:endParaRPr>
              <a:solidFill>
                <a:srgbClr val="292934"/>
              </a:solidFill>
            </a:endParaRPr>
          </a:p>
          <a:p>
            <a:pPr>
              <a:spcBef>
                <a:spcPts val="0"/>
              </a:spcBef>
              <a:spcAft>
                <a:spcPts val="0"/>
              </a:spcAft>
            </a:pPr>
            <a:r>
              <a:rPr lang="en">
                <a:solidFill>
                  <a:srgbClr val="292934"/>
                </a:solidFill>
              </a:rPr>
              <a:t>Output volume </a:t>
            </a:r>
            <a:r>
              <a:rPr lang="en" b="1">
                <a:solidFill>
                  <a:srgbClr val="292934"/>
                </a:solidFill>
              </a:rPr>
              <a:t>[55x55x96]</a:t>
            </a:r>
            <a:endParaRPr b="1">
              <a:solidFill>
                <a:srgbClr val="292934"/>
              </a:solidFill>
            </a:endParaRPr>
          </a:p>
          <a:p>
            <a:pPr>
              <a:spcBef>
                <a:spcPts val="0"/>
              </a:spcBef>
              <a:spcAft>
                <a:spcPts val="0"/>
              </a:spcAft>
            </a:pPr>
            <a:r>
              <a:rPr lang="en">
                <a:solidFill>
                  <a:srgbClr val="292934"/>
                </a:solidFill>
              </a:rPr>
              <a:t>Parameters: (11*11*3)*96 = </a:t>
            </a:r>
            <a:r>
              <a:rPr lang="en" b="1">
                <a:solidFill>
                  <a:srgbClr val="292934"/>
                </a:solidFill>
              </a:rPr>
              <a:t>35K</a:t>
            </a:r>
            <a:endParaRPr b="1">
              <a:solidFill>
                <a:srgbClr val="0000FF"/>
              </a:solidFill>
            </a:endParaRPr>
          </a:p>
        </p:txBody>
      </p:sp>
    </p:spTree>
    <p:extLst>
      <p:ext uri="{BB962C8B-B14F-4D97-AF65-F5344CB8AC3E}">
        <p14:creationId xmlns:p14="http://schemas.microsoft.com/office/powerpoint/2010/main" val="39113629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102</a:t>
            </a:fld>
            <a:endParaRPr>
              <a:solidFill>
                <a:srgbClr val="292934"/>
              </a:solidFill>
            </a:endParaRPr>
          </a:p>
        </p:txBody>
      </p:sp>
      <p:sp>
        <p:nvSpPr>
          <p:cNvPr id="61" name="Shape 61"/>
          <p:cNvSpPr txBox="1"/>
          <p:nvPr/>
        </p:nvSpPr>
        <p:spPr>
          <a:xfrm>
            <a:off x="152075" y="793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AlexNet</a:t>
            </a:r>
            <a:endParaRPr sz="3000">
              <a:solidFill>
                <a:srgbClr val="292934"/>
              </a:solidFill>
            </a:endParaRPr>
          </a:p>
        </p:txBody>
      </p:sp>
      <p:pic>
        <p:nvPicPr>
          <p:cNvPr id="62" name="Shape 62"/>
          <p:cNvPicPr preferRelativeResize="0"/>
          <p:nvPr/>
        </p:nvPicPr>
        <p:blipFill>
          <a:blip r:embed="rId3">
            <a:alphaModFix/>
          </a:blip>
          <a:stretch>
            <a:fillRect/>
          </a:stretch>
        </p:blipFill>
        <p:spPr>
          <a:xfrm>
            <a:off x="3911725" y="79300"/>
            <a:ext cx="5145049" cy="1720950"/>
          </a:xfrm>
          <a:prstGeom prst="rect">
            <a:avLst/>
          </a:prstGeom>
          <a:noFill/>
          <a:ln>
            <a:noFill/>
          </a:ln>
        </p:spPr>
      </p:pic>
      <p:sp>
        <p:nvSpPr>
          <p:cNvPr id="63" name="Shape 63"/>
          <p:cNvSpPr txBox="1"/>
          <p:nvPr/>
        </p:nvSpPr>
        <p:spPr>
          <a:xfrm>
            <a:off x="185125" y="614200"/>
            <a:ext cx="3474900" cy="490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solidFill>
                  <a:srgbClr val="292934"/>
                </a:solidFill>
              </a:rPr>
              <a:t>[Krizhevsky et al. 2012]</a:t>
            </a:r>
            <a:endParaRPr i="1">
              <a:solidFill>
                <a:srgbClr val="292934"/>
              </a:solidFill>
            </a:endParaRPr>
          </a:p>
        </p:txBody>
      </p:sp>
      <p:sp>
        <p:nvSpPr>
          <p:cNvPr id="64" name="Shape 64"/>
          <p:cNvSpPr txBox="1"/>
          <p:nvPr/>
        </p:nvSpPr>
        <p:spPr>
          <a:xfrm>
            <a:off x="185125" y="1832438"/>
            <a:ext cx="8428500" cy="105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solidFill>
                  <a:srgbClr val="292934"/>
                </a:solidFill>
              </a:rPr>
              <a:t>Input: 227x227x3 images</a:t>
            </a:r>
            <a:endParaRPr>
              <a:solidFill>
                <a:srgbClr val="292934"/>
              </a:solidFill>
            </a:endParaRPr>
          </a:p>
          <a:p>
            <a:pPr>
              <a:spcBef>
                <a:spcPts val="0"/>
              </a:spcBef>
              <a:spcAft>
                <a:spcPts val="0"/>
              </a:spcAft>
            </a:pPr>
            <a:r>
              <a:rPr lang="en">
                <a:solidFill>
                  <a:srgbClr val="292934"/>
                </a:solidFill>
              </a:rPr>
              <a:t>After CONV1: 55x55x96</a:t>
            </a:r>
            <a:endParaRPr>
              <a:solidFill>
                <a:srgbClr val="292934"/>
              </a:solidFill>
            </a:endParaRPr>
          </a:p>
          <a:p>
            <a:pPr>
              <a:spcBef>
                <a:spcPts val="0"/>
              </a:spcBef>
              <a:spcAft>
                <a:spcPts val="0"/>
              </a:spcAft>
            </a:pPr>
            <a:endParaRPr>
              <a:solidFill>
                <a:srgbClr val="292934"/>
              </a:solidFill>
            </a:endParaRPr>
          </a:p>
          <a:p>
            <a:pPr>
              <a:spcBef>
                <a:spcPts val="0"/>
              </a:spcBef>
              <a:spcAft>
                <a:spcPts val="0"/>
              </a:spcAft>
            </a:pPr>
            <a:r>
              <a:rPr lang="en" b="1">
                <a:solidFill>
                  <a:srgbClr val="292934"/>
                </a:solidFill>
              </a:rPr>
              <a:t>Second layer </a:t>
            </a:r>
            <a:r>
              <a:rPr lang="en">
                <a:solidFill>
                  <a:srgbClr val="292934"/>
                </a:solidFill>
              </a:rPr>
              <a:t>(POOL1): 3x3 filters applied at stride 2</a:t>
            </a:r>
            <a:endParaRPr>
              <a:solidFill>
                <a:srgbClr val="292934"/>
              </a:solidFill>
            </a:endParaRPr>
          </a:p>
          <a:p>
            <a:pPr>
              <a:spcBef>
                <a:spcPts val="0"/>
              </a:spcBef>
              <a:spcAft>
                <a:spcPts val="0"/>
              </a:spcAft>
            </a:pPr>
            <a:endParaRPr>
              <a:solidFill>
                <a:srgbClr val="292934"/>
              </a:solidFill>
            </a:endParaRPr>
          </a:p>
          <a:p>
            <a:pPr>
              <a:spcBef>
                <a:spcPts val="0"/>
              </a:spcBef>
              <a:spcAft>
                <a:spcPts val="0"/>
              </a:spcAft>
              <a:buClr>
                <a:srgbClr val="292934"/>
              </a:buClr>
              <a:buSzPts val="1100"/>
              <a:buFont typeface="Arial"/>
              <a:buNone/>
            </a:pPr>
            <a:r>
              <a:rPr lang="en">
                <a:solidFill>
                  <a:srgbClr val="0000FF"/>
                </a:solidFill>
              </a:rPr>
              <a:t>Q: what is the output volume size? Hint: (55-3)/2+1 = 27</a:t>
            </a:r>
            <a:endParaRPr b="1">
              <a:solidFill>
                <a:srgbClr val="0000FF"/>
              </a:solidFill>
            </a:endParaRPr>
          </a:p>
        </p:txBody>
      </p:sp>
    </p:spTree>
    <p:extLst>
      <p:ext uri="{BB962C8B-B14F-4D97-AF65-F5344CB8AC3E}">
        <p14:creationId xmlns:p14="http://schemas.microsoft.com/office/powerpoint/2010/main" val="26307536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103</a:t>
            </a:fld>
            <a:endParaRPr>
              <a:solidFill>
                <a:srgbClr val="292934"/>
              </a:solidFill>
            </a:endParaRPr>
          </a:p>
        </p:txBody>
      </p:sp>
      <p:sp>
        <p:nvSpPr>
          <p:cNvPr id="70" name="Shape 70"/>
          <p:cNvSpPr txBox="1"/>
          <p:nvPr/>
        </p:nvSpPr>
        <p:spPr>
          <a:xfrm>
            <a:off x="152075" y="793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AlexNet</a:t>
            </a:r>
            <a:endParaRPr sz="3000">
              <a:solidFill>
                <a:srgbClr val="292934"/>
              </a:solidFill>
            </a:endParaRPr>
          </a:p>
        </p:txBody>
      </p:sp>
      <p:pic>
        <p:nvPicPr>
          <p:cNvPr id="71" name="Shape 71"/>
          <p:cNvPicPr preferRelativeResize="0"/>
          <p:nvPr/>
        </p:nvPicPr>
        <p:blipFill>
          <a:blip r:embed="rId3">
            <a:alphaModFix/>
          </a:blip>
          <a:stretch>
            <a:fillRect/>
          </a:stretch>
        </p:blipFill>
        <p:spPr>
          <a:xfrm>
            <a:off x="3911725" y="79300"/>
            <a:ext cx="5145049" cy="1720950"/>
          </a:xfrm>
          <a:prstGeom prst="rect">
            <a:avLst/>
          </a:prstGeom>
          <a:noFill/>
          <a:ln>
            <a:noFill/>
          </a:ln>
        </p:spPr>
      </p:pic>
      <p:sp>
        <p:nvSpPr>
          <p:cNvPr id="72" name="Shape 72"/>
          <p:cNvSpPr txBox="1"/>
          <p:nvPr/>
        </p:nvSpPr>
        <p:spPr>
          <a:xfrm>
            <a:off x="185125" y="614200"/>
            <a:ext cx="3474900" cy="490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solidFill>
                  <a:srgbClr val="292934"/>
                </a:solidFill>
              </a:rPr>
              <a:t>[Krizhevsky et al. 2012]</a:t>
            </a:r>
            <a:endParaRPr i="1">
              <a:solidFill>
                <a:srgbClr val="292934"/>
              </a:solidFill>
            </a:endParaRPr>
          </a:p>
        </p:txBody>
      </p:sp>
      <p:sp>
        <p:nvSpPr>
          <p:cNvPr id="73" name="Shape 73"/>
          <p:cNvSpPr txBox="1"/>
          <p:nvPr/>
        </p:nvSpPr>
        <p:spPr>
          <a:xfrm>
            <a:off x="185125" y="1832438"/>
            <a:ext cx="8428500" cy="105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solidFill>
                  <a:srgbClr val="292934"/>
                </a:solidFill>
              </a:rPr>
              <a:t>Input: 227x227x3 images</a:t>
            </a:r>
            <a:endParaRPr>
              <a:solidFill>
                <a:srgbClr val="292934"/>
              </a:solidFill>
            </a:endParaRPr>
          </a:p>
          <a:p>
            <a:pPr>
              <a:spcBef>
                <a:spcPts val="0"/>
              </a:spcBef>
              <a:spcAft>
                <a:spcPts val="0"/>
              </a:spcAft>
            </a:pPr>
            <a:r>
              <a:rPr lang="en">
                <a:solidFill>
                  <a:srgbClr val="292934"/>
                </a:solidFill>
              </a:rPr>
              <a:t>After CONV1: 55x55x96</a:t>
            </a:r>
            <a:endParaRPr>
              <a:solidFill>
                <a:srgbClr val="292934"/>
              </a:solidFill>
            </a:endParaRPr>
          </a:p>
          <a:p>
            <a:pPr>
              <a:spcBef>
                <a:spcPts val="0"/>
              </a:spcBef>
              <a:spcAft>
                <a:spcPts val="0"/>
              </a:spcAft>
            </a:pPr>
            <a:endParaRPr>
              <a:solidFill>
                <a:srgbClr val="292934"/>
              </a:solidFill>
            </a:endParaRPr>
          </a:p>
          <a:p>
            <a:pPr>
              <a:spcBef>
                <a:spcPts val="0"/>
              </a:spcBef>
              <a:spcAft>
                <a:spcPts val="0"/>
              </a:spcAft>
            </a:pPr>
            <a:r>
              <a:rPr lang="en" b="1">
                <a:solidFill>
                  <a:srgbClr val="292934"/>
                </a:solidFill>
              </a:rPr>
              <a:t>Second layer </a:t>
            </a:r>
            <a:r>
              <a:rPr lang="en">
                <a:solidFill>
                  <a:srgbClr val="292934"/>
                </a:solidFill>
              </a:rPr>
              <a:t>(POOL1): 3x3 filters applied at stride 2</a:t>
            </a:r>
            <a:endParaRPr>
              <a:solidFill>
                <a:srgbClr val="292934"/>
              </a:solidFill>
            </a:endParaRPr>
          </a:p>
          <a:p>
            <a:pPr>
              <a:spcBef>
                <a:spcPts val="0"/>
              </a:spcBef>
              <a:spcAft>
                <a:spcPts val="0"/>
              </a:spcAft>
            </a:pPr>
            <a:r>
              <a:rPr lang="en">
                <a:solidFill>
                  <a:srgbClr val="292934"/>
                </a:solidFill>
              </a:rPr>
              <a:t>Output volume: 27x27x96</a:t>
            </a:r>
            <a:endParaRPr>
              <a:solidFill>
                <a:srgbClr val="292934"/>
              </a:solidFill>
            </a:endParaRPr>
          </a:p>
          <a:p>
            <a:pPr>
              <a:spcBef>
                <a:spcPts val="0"/>
              </a:spcBef>
              <a:spcAft>
                <a:spcPts val="0"/>
              </a:spcAft>
            </a:pPr>
            <a:endParaRPr>
              <a:solidFill>
                <a:srgbClr val="292934"/>
              </a:solidFill>
            </a:endParaRPr>
          </a:p>
          <a:p>
            <a:pPr>
              <a:spcBef>
                <a:spcPts val="0"/>
              </a:spcBef>
              <a:spcAft>
                <a:spcPts val="0"/>
              </a:spcAft>
            </a:pPr>
            <a:r>
              <a:rPr lang="en">
                <a:solidFill>
                  <a:srgbClr val="0000FF"/>
                </a:solidFill>
              </a:rPr>
              <a:t>Q: what is the number of parameters in this layer?</a:t>
            </a:r>
            <a:endParaRPr b="1">
              <a:solidFill>
                <a:srgbClr val="0000FF"/>
              </a:solidFill>
            </a:endParaRPr>
          </a:p>
        </p:txBody>
      </p:sp>
    </p:spTree>
    <p:extLst>
      <p:ext uri="{BB962C8B-B14F-4D97-AF65-F5344CB8AC3E}">
        <p14:creationId xmlns:p14="http://schemas.microsoft.com/office/powerpoint/2010/main" val="3433803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104</a:t>
            </a:fld>
            <a:endParaRPr>
              <a:solidFill>
                <a:srgbClr val="292934"/>
              </a:solidFill>
            </a:endParaRPr>
          </a:p>
        </p:txBody>
      </p:sp>
      <p:sp>
        <p:nvSpPr>
          <p:cNvPr id="79" name="Shape 79"/>
          <p:cNvSpPr txBox="1"/>
          <p:nvPr/>
        </p:nvSpPr>
        <p:spPr>
          <a:xfrm>
            <a:off x="152075" y="793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AlexNet</a:t>
            </a:r>
            <a:endParaRPr sz="3000">
              <a:solidFill>
                <a:srgbClr val="292934"/>
              </a:solidFill>
            </a:endParaRPr>
          </a:p>
        </p:txBody>
      </p:sp>
      <p:pic>
        <p:nvPicPr>
          <p:cNvPr id="80" name="Shape 80"/>
          <p:cNvPicPr preferRelativeResize="0"/>
          <p:nvPr/>
        </p:nvPicPr>
        <p:blipFill>
          <a:blip r:embed="rId3">
            <a:alphaModFix/>
          </a:blip>
          <a:stretch>
            <a:fillRect/>
          </a:stretch>
        </p:blipFill>
        <p:spPr>
          <a:xfrm>
            <a:off x="3911725" y="79300"/>
            <a:ext cx="5145049" cy="1720950"/>
          </a:xfrm>
          <a:prstGeom prst="rect">
            <a:avLst/>
          </a:prstGeom>
          <a:noFill/>
          <a:ln>
            <a:noFill/>
          </a:ln>
        </p:spPr>
      </p:pic>
      <p:sp>
        <p:nvSpPr>
          <p:cNvPr id="81" name="Shape 81"/>
          <p:cNvSpPr txBox="1"/>
          <p:nvPr/>
        </p:nvSpPr>
        <p:spPr>
          <a:xfrm>
            <a:off x="185125" y="614200"/>
            <a:ext cx="3474900" cy="490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solidFill>
                  <a:srgbClr val="292934"/>
                </a:solidFill>
              </a:rPr>
              <a:t>[Krizhevsky et al. 2012]</a:t>
            </a:r>
            <a:endParaRPr i="1">
              <a:solidFill>
                <a:srgbClr val="292934"/>
              </a:solidFill>
            </a:endParaRPr>
          </a:p>
        </p:txBody>
      </p:sp>
      <p:sp>
        <p:nvSpPr>
          <p:cNvPr id="82" name="Shape 82"/>
          <p:cNvSpPr txBox="1"/>
          <p:nvPr/>
        </p:nvSpPr>
        <p:spPr>
          <a:xfrm>
            <a:off x="185125" y="1832438"/>
            <a:ext cx="8428500" cy="105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solidFill>
                  <a:srgbClr val="292934"/>
                </a:solidFill>
              </a:rPr>
              <a:t>Input: 227x227x3 images</a:t>
            </a:r>
            <a:endParaRPr>
              <a:solidFill>
                <a:srgbClr val="292934"/>
              </a:solidFill>
            </a:endParaRPr>
          </a:p>
          <a:p>
            <a:pPr>
              <a:spcBef>
                <a:spcPts val="0"/>
              </a:spcBef>
              <a:spcAft>
                <a:spcPts val="0"/>
              </a:spcAft>
            </a:pPr>
            <a:r>
              <a:rPr lang="en">
                <a:solidFill>
                  <a:srgbClr val="292934"/>
                </a:solidFill>
              </a:rPr>
              <a:t>After CONV1: 55x55x96</a:t>
            </a:r>
            <a:endParaRPr>
              <a:solidFill>
                <a:srgbClr val="292934"/>
              </a:solidFill>
            </a:endParaRPr>
          </a:p>
          <a:p>
            <a:pPr>
              <a:spcBef>
                <a:spcPts val="0"/>
              </a:spcBef>
              <a:spcAft>
                <a:spcPts val="0"/>
              </a:spcAft>
            </a:pPr>
            <a:endParaRPr>
              <a:solidFill>
                <a:srgbClr val="292934"/>
              </a:solidFill>
            </a:endParaRPr>
          </a:p>
          <a:p>
            <a:pPr>
              <a:spcBef>
                <a:spcPts val="0"/>
              </a:spcBef>
              <a:spcAft>
                <a:spcPts val="0"/>
              </a:spcAft>
            </a:pPr>
            <a:r>
              <a:rPr lang="en" b="1">
                <a:solidFill>
                  <a:srgbClr val="292934"/>
                </a:solidFill>
              </a:rPr>
              <a:t>Second layer </a:t>
            </a:r>
            <a:r>
              <a:rPr lang="en">
                <a:solidFill>
                  <a:srgbClr val="292934"/>
                </a:solidFill>
              </a:rPr>
              <a:t>(POOL1): 3x3 filters applied at stride 2</a:t>
            </a:r>
            <a:endParaRPr>
              <a:solidFill>
                <a:srgbClr val="292934"/>
              </a:solidFill>
            </a:endParaRPr>
          </a:p>
          <a:p>
            <a:pPr>
              <a:spcBef>
                <a:spcPts val="0"/>
              </a:spcBef>
              <a:spcAft>
                <a:spcPts val="0"/>
              </a:spcAft>
            </a:pPr>
            <a:r>
              <a:rPr lang="en">
                <a:solidFill>
                  <a:srgbClr val="292934"/>
                </a:solidFill>
              </a:rPr>
              <a:t>Output volume: 27x27x96</a:t>
            </a:r>
            <a:endParaRPr>
              <a:solidFill>
                <a:srgbClr val="292934"/>
              </a:solidFill>
            </a:endParaRPr>
          </a:p>
          <a:p>
            <a:pPr>
              <a:spcBef>
                <a:spcPts val="0"/>
              </a:spcBef>
              <a:spcAft>
                <a:spcPts val="0"/>
              </a:spcAft>
            </a:pPr>
            <a:r>
              <a:rPr lang="en">
                <a:solidFill>
                  <a:srgbClr val="292934"/>
                </a:solidFill>
              </a:rPr>
              <a:t>Parameters: 0!</a:t>
            </a:r>
            <a:endParaRPr b="1">
              <a:solidFill>
                <a:srgbClr val="0000FF"/>
              </a:solidFill>
            </a:endParaRPr>
          </a:p>
        </p:txBody>
      </p:sp>
    </p:spTree>
    <p:extLst>
      <p:ext uri="{BB962C8B-B14F-4D97-AF65-F5344CB8AC3E}">
        <p14:creationId xmlns:p14="http://schemas.microsoft.com/office/powerpoint/2010/main" val="12778591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105</a:t>
            </a:fld>
            <a:endParaRPr>
              <a:solidFill>
                <a:srgbClr val="292934"/>
              </a:solidFill>
            </a:endParaRPr>
          </a:p>
        </p:txBody>
      </p:sp>
      <p:sp>
        <p:nvSpPr>
          <p:cNvPr id="88" name="Shape 88"/>
          <p:cNvSpPr txBox="1"/>
          <p:nvPr/>
        </p:nvSpPr>
        <p:spPr>
          <a:xfrm>
            <a:off x="152075" y="793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AlexNet</a:t>
            </a:r>
            <a:endParaRPr sz="3000">
              <a:solidFill>
                <a:srgbClr val="292934"/>
              </a:solidFill>
            </a:endParaRPr>
          </a:p>
        </p:txBody>
      </p:sp>
      <p:pic>
        <p:nvPicPr>
          <p:cNvPr id="89" name="Shape 89"/>
          <p:cNvPicPr preferRelativeResize="0"/>
          <p:nvPr/>
        </p:nvPicPr>
        <p:blipFill>
          <a:blip r:embed="rId3">
            <a:alphaModFix/>
          </a:blip>
          <a:stretch>
            <a:fillRect/>
          </a:stretch>
        </p:blipFill>
        <p:spPr>
          <a:xfrm>
            <a:off x="3911725" y="79300"/>
            <a:ext cx="5145049" cy="1720950"/>
          </a:xfrm>
          <a:prstGeom prst="rect">
            <a:avLst/>
          </a:prstGeom>
          <a:noFill/>
          <a:ln>
            <a:noFill/>
          </a:ln>
        </p:spPr>
      </p:pic>
      <p:sp>
        <p:nvSpPr>
          <p:cNvPr id="90" name="Shape 90"/>
          <p:cNvSpPr txBox="1"/>
          <p:nvPr/>
        </p:nvSpPr>
        <p:spPr>
          <a:xfrm>
            <a:off x="185125" y="614200"/>
            <a:ext cx="3474900" cy="490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solidFill>
                  <a:srgbClr val="292934"/>
                </a:solidFill>
              </a:rPr>
              <a:t>[Krizhevsky et al. 2012]</a:t>
            </a:r>
            <a:endParaRPr i="1">
              <a:solidFill>
                <a:srgbClr val="292934"/>
              </a:solidFill>
            </a:endParaRPr>
          </a:p>
        </p:txBody>
      </p:sp>
      <p:sp>
        <p:nvSpPr>
          <p:cNvPr id="91" name="Shape 91"/>
          <p:cNvSpPr txBox="1"/>
          <p:nvPr/>
        </p:nvSpPr>
        <p:spPr>
          <a:xfrm>
            <a:off x="185125" y="1832438"/>
            <a:ext cx="8428500" cy="105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solidFill>
                  <a:srgbClr val="292934"/>
                </a:solidFill>
              </a:rPr>
              <a:t>Input: 227x227x3 images</a:t>
            </a:r>
            <a:endParaRPr>
              <a:solidFill>
                <a:srgbClr val="292934"/>
              </a:solidFill>
            </a:endParaRPr>
          </a:p>
          <a:p>
            <a:pPr>
              <a:spcBef>
                <a:spcPts val="0"/>
              </a:spcBef>
              <a:spcAft>
                <a:spcPts val="0"/>
              </a:spcAft>
            </a:pPr>
            <a:r>
              <a:rPr lang="en">
                <a:solidFill>
                  <a:srgbClr val="292934"/>
                </a:solidFill>
              </a:rPr>
              <a:t>After CONV1: 55x55x96</a:t>
            </a:r>
            <a:endParaRPr>
              <a:solidFill>
                <a:srgbClr val="292934"/>
              </a:solidFill>
            </a:endParaRPr>
          </a:p>
          <a:p>
            <a:pPr>
              <a:spcBef>
                <a:spcPts val="0"/>
              </a:spcBef>
              <a:spcAft>
                <a:spcPts val="0"/>
              </a:spcAft>
            </a:pPr>
            <a:r>
              <a:rPr lang="en">
                <a:solidFill>
                  <a:srgbClr val="292934"/>
                </a:solidFill>
              </a:rPr>
              <a:t>After POOL1: 27x27x96</a:t>
            </a:r>
            <a:endParaRPr>
              <a:solidFill>
                <a:srgbClr val="292934"/>
              </a:solidFill>
            </a:endParaRPr>
          </a:p>
          <a:p>
            <a:pPr>
              <a:spcBef>
                <a:spcPts val="0"/>
              </a:spcBef>
              <a:spcAft>
                <a:spcPts val="0"/>
              </a:spcAft>
            </a:pPr>
            <a:r>
              <a:rPr lang="en">
                <a:solidFill>
                  <a:srgbClr val="292934"/>
                </a:solidFill>
              </a:rPr>
              <a:t>...</a:t>
            </a:r>
            <a:endParaRPr b="1">
              <a:solidFill>
                <a:srgbClr val="0000FF"/>
              </a:solidFill>
            </a:endParaRPr>
          </a:p>
        </p:txBody>
      </p:sp>
    </p:spTree>
    <p:extLst>
      <p:ext uri="{BB962C8B-B14F-4D97-AF65-F5344CB8AC3E}">
        <p14:creationId xmlns:p14="http://schemas.microsoft.com/office/powerpoint/2010/main" val="1386323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106</a:t>
            </a:fld>
            <a:endParaRPr>
              <a:solidFill>
                <a:srgbClr val="292934"/>
              </a:solidFill>
            </a:endParaRPr>
          </a:p>
        </p:txBody>
      </p:sp>
      <p:sp>
        <p:nvSpPr>
          <p:cNvPr id="97" name="Shape 97"/>
          <p:cNvSpPr txBox="1"/>
          <p:nvPr/>
        </p:nvSpPr>
        <p:spPr>
          <a:xfrm>
            <a:off x="152075" y="793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AlexNet</a:t>
            </a:r>
            <a:endParaRPr sz="3000">
              <a:solidFill>
                <a:srgbClr val="292934"/>
              </a:solidFill>
            </a:endParaRPr>
          </a:p>
        </p:txBody>
      </p:sp>
      <p:pic>
        <p:nvPicPr>
          <p:cNvPr id="98" name="Shape 98"/>
          <p:cNvPicPr preferRelativeResize="0"/>
          <p:nvPr/>
        </p:nvPicPr>
        <p:blipFill>
          <a:blip r:embed="rId3">
            <a:alphaModFix/>
          </a:blip>
          <a:stretch>
            <a:fillRect/>
          </a:stretch>
        </p:blipFill>
        <p:spPr>
          <a:xfrm>
            <a:off x="3911725" y="79300"/>
            <a:ext cx="5145049" cy="1720950"/>
          </a:xfrm>
          <a:prstGeom prst="rect">
            <a:avLst/>
          </a:prstGeom>
          <a:noFill/>
          <a:ln>
            <a:noFill/>
          </a:ln>
        </p:spPr>
      </p:pic>
      <p:sp>
        <p:nvSpPr>
          <p:cNvPr id="99" name="Shape 99"/>
          <p:cNvSpPr txBox="1"/>
          <p:nvPr/>
        </p:nvSpPr>
        <p:spPr>
          <a:xfrm>
            <a:off x="185125" y="614200"/>
            <a:ext cx="3474900" cy="490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solidFill>
                  <a:srgbClr val="292934"/>
                </a:solidFill>
              </a:rPr>
              <a:t>[Krizhevsky et al. 2012]</a:t>
            </a:r>
            <a:endParaRPr i="1">
              <a:solidFill>
                <a:srgbClr val="292934"/>
              </a:solidFill>
            </a:endParaRPr>
          </a:p>
        </p:txBody>
      </p:sp>
      <p:sp>
        <p:nvSpPr>
          <p:cNvPr id="100" name="Shape 100"/>
          <p:cNvSpPr txBox="1"/>
          <p:nvPr/>
        </p:nvSpPr>
        <p:spPr>
          <a:xfrm>
            <a:off x="93200" y="1241575"/>
            <a:ext cx="8428500" cy="105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1600" dirty="0">
                <a:solidFill>
                  <a:srgbClr val="292934"/>
                </a:solidFill>
              </a:rPr>
              <a:t>Full (simplified) AlexNet architecture:</a:t>
            </a:r>
            <a:endParaRPr sz="1600" dirty="0">
              <a:solidFill>
                <a:srgbClr val="292934"/>
              </a:solidFill>
            </a:endParaRPr>
          </a:p>
          <a:p>
            <a:pPr>
              <a:spcBef>
                <a:spcPts val="0"/>
              </a:spcBef>
              <a:spcAft>
                <a:spcPts val="0"/>
              </a:spcAft>
            </a:pPr>
            <a:r>
              <a:rPr lang="en" sz="1600" dirty="0">
                <a:solidFill>
                  <a:srgbClr val="292934"/>
                </a:solidFill>
              </a:rPr>
              <a:t>[227x227x3] INPUT</a:t>
            </a:r>
            <a:endParaRPr sz="1600" dirty="0">
              <a:solidFill>
                <a:srgbClr val="292934"/>
              </a:solidFill>
            </a:endParaRPr>
          </a:p>
          <a:p>
            <a:pPr>
              <a:spcBef>
                <a:spcPts val="0"/>
              </a:spcBef>
              <a:spcAft>
                <a:spcPts val="0"/>
              </a:spcAft>
            </a:pPr>
            <a:r>
              <a:rPr lang="en" sz="1600" dirty="0">
                <a:solidFill>
                  <a:srgbClr val="292934"/>
                </a:solidFill>
              </a:rPr>
              <a:t>[55x55x96] </a:t>
            </a:r>
            <a:r>
              <a:rPr lang="en" sz="1600" dirty="0">
                <a:solidFill>
                  <a:srgbClr val="FF0000"/>
                </a:solidFill>
              </a:rPr>
              <a:t>CONV1</a:t>
            </a:r>
            <a:r>
              <a:rPr lang="en" sz="1600" dirty="0">
                <a:solidFill>
                  <a:srgbClr val="292934"/>
                </a:solidFill>
              </a:rPr>
              <a:t>: 96 11x11 filters at stride 4, pad 0</a:t>
            </a:r>
            <a:endParaRPr sz="1600" dirty="0">
              <a:solidFill>
                <a:srgbClr val="292934"/>
              </a:solidFill>
            </a:endParaRPr>
          </a:p>
          <a:p>
            <a:pPr>
              <a:spcBef>
                <a:spcPts val="0"/>
              </a:spcBef>
              <a:spcAft>
                <a:spcPts val="0"/>
              </a:spcAft>
            </a:pPr>
            <a:r>
              <a:rPr lang="en" sz="1600" dirty="0">
                <a:solidFill>
                  <a:srgbClr val="292934"/>
                </a:solidFill>
              </a:rPr>
              <a:t>[27x27x96] </a:t>
            </a:r>
            <a:r>
              <a:rPr lang="en" sz="1600" dirty="0">
                <a:solidFill>
                  <a:srgbClr val="0000FF"/>
                </a:solidFill>
              </a:rPr>
              <a:t>MAX POOL1</a:t>
            </a:r>
            <a:r>
              <a:rPr lang="en" sz="1600" dirty="0">
                <a:solidFill>
                  <a:srgbClr val="292934"/>
                </a:solidFill>
              </a:rPr>
              <a:t>: 3x3 filters at stride 2</a:t>
            </a:r>
            <a:endParaRPr sz="1600" dirty="0">
              <a:solidFill>
                <a:srgbClr val="292934"/>
              </a:solidFill>
            </a:endParaRPr>
          </a:p>
          <a:p>
            <a:pPr>
              <a:spcBef>
                <a:spcPts val="0"/>
              </a:spcBef>
              <a:spcAft>
                <a:spcPts val="0"/>
              </a:spcAft>
            </a:pPr>
            <a:r>
              <a:rPr lang="en" sz="1600" dirty="0">
                <a:solidFill>
                  <a:srgbClr val="292934"/>
                </a:solidFill>
              </a:rPr>
              <a:t>[27x27x96] </a:t>
            </a:r>
            <a:r>
              <a:rPr lang="en" sz="1600" dirty="0">
                <a:solidFill>
                  <a:srgbClr val="38761D"/>
                </a:solidFill>
              </a:rPr>
              <a:t>NORM1:</a:t>
            </a:r>
            <a:r>
              <a:rPr lang="en" sz="1600" dirty="0">
                <a:solidFill>
                  <a:srgbClr val="292934"/>
                </a:solidFill>
              </a:rPr>
              <a:t> Normalization layer</a:t>
            </a:r>
            <a:endParaRPr sz="1600" dirty="0">
              <a:solidFill>
                <a:srgbClr val="292934"/>
              </a:solidFill>
            </a:endParaRPr>
          </a:p>
          <a:p>
            <a:pPr>
              <a:spcBef>
                <a:spcPts val="0"/>
              </a:spcBef>
              <a:spcAft>
                <a:spcPts val="0"/>
              </a:spcAft>
            </a:pPr>
            <a:r>
              <a:rPr lang="en" sz="1600" dirty="0">
                <a:solidFill>
                  <a:srgbClr val="292934"/>
                </a:solidFill>
              </a:rPr>
              <a:t>[27x27x256] </a:t>
            </a:r>
            <a:r>
              <a:rPr lang="en" sz="1600" dirty="0">
                <a:solidFill>
                  <a:srgbClr val="FF0000"/>
                </a:solidFill>
              </a:rPr>
              <a:t>CONV2</a:t>
            </a:r>
            <a:r>
              <a:rPr lang="en" sz="1600" dirty="0">
                <a:solidFill>
                  <a:srgbClr val="292934"/>
                </a:solidFill>
              </a:rPr>
              <a:t>: 256 5x5 filters at stride 1, pad 2</a:t>
            </a:r>
            <a:endParaRPr sz="1600" dirty="0">
              <a:solidFill>
                <a:srgbClr val="292934"/>
              </a:solidFill>
            </a:endParaRPr>
          </a:p>
          <a:p>
            <a:pPr>
              <a:spcBef>
                <a:spcPts val="0"/>
              </a:spcBef>
              <a:spcAft>
                <a:spcPts val="0"/>
              </a:spcAft>
            </a:pPr>
            <a:r>
              <a:rPr lang="en" sz="1600" dirty="0">
                <a:solidFill>
                  <a:srgbClr val="292934"/>
                </a:solidFill>
              </a:rPr>
              <a:t>[13x13x256] </a:t>
            </a:r>
            <a:r>
              <a:rPr lang="en" sz="1600" dirty="0">
                <a:solidFill>
                  <a:srgbClr val="0000FF"/>
                </a:solidFill>
              </a:rPr>
              <a:t>MAX POOL2:</a:t>
            </a:r>
            <a:r>
              <a:rPr lang="en" sz="1600" dirty="0">
                <a:solidFill>
                  <a:srgbClr val="292934"/>
                </a:solidFill>
              </a:rPr>
              <a:t> 3x3 filters at stride 2</a:t>
            </a:r>
            <a:endParaRPr sz="1600" dirty="0">
              <a:solidFill>
                <a:srgbClr val="292934"/>
              </a:solidFill>
            </a:endParaRPr>
          </a:p>
          <a:p>
            <a:pPr>
              <a:spcBef>
                <a:spcPts val="0"/>
              </a:spcBef>
              <a:spcAft>
                <a:spcPts val="0"/>
              </a:spcAft>
            </a:pPr>
            <a:r>
              <a:rPr lang="en" sz="1600" dirty="0">
                <a:solidFill>
                  <a:srgbClr val="292934"/>
                </a:solidFill>
              </a:rPr>
              <a:t>[13x13x256] </a:t>
            </a:r>
            <a:r>
              <a:rPr lang="en" sz="1600" dirty="0">
                <a:solidFill>
                  <a:srgbClr val="38761D"/>
                </a:solidFill>
              </a:rPr>
              <a:t>NORM2: </a:t>
            </a:r>
            <a:r>
              <a:rPr lang="en" sz="1600" dirty="0">
                <a:solidFill>
                  <a:srgbClr val="292934"/>
                </a:solidFill>
              </a:rPr>
              <a:t>Normalization layer</a:t>
            </a:r>
            <a:endParaRPr sz="1600" dirty="0">
              <a:solidFill>
                <a:srgbClr val="292934"/>
              </a:solidFill>
            </a:endParaRPr>
          </a:p>
          <a:p>
            <a:pPr>
              <a:spcBef>
                <a:spcPts val="0"/>
              </a:spcBef>
              <a:spcAft>
                <a:spcPts val="0"/>
              </a:spcAft>
            </a:pPr>
            <a:r>
              <a:rPr lang="en" sz="1600" dirty="0">
                <a:solidFill>
                  <a:srgbClr val="292934"/>
                </a:solidFill>
              </a:rPr>
              <a:t>[13x13x384] </a:t>
            </a:r>
            <a:r>
              <a:rPr lang="en" sz="1600" dirty="0">
                <a:solidFill>
                  <a:srgbClr val="FF0000"/>
                </a:solidFill>
              </a:rPr>
              <a:t>CONV3</a:t>
            </a:r>
            <a:r>
              <a:rPr lang="en" sz="1600" dirty="0">
                <a:solidFill>
                  <a:srgbClr val="292934"/>
                </a:solidFill>
              </a:rPr>
              <a:t>: 384 3x3 filters at stride 1, pad 1</a:t>
            </a:r>
            <a:endParaRPr sz="1600" dirty="0">
              <a:solidFill>
                <a:srgbClr val="292934"/>
              </a:solidFill>
            </a:endParaRPr>
          </a:p>
          <a:p>
            <a:pPr>
              <a:spcBef>
                <a:spcPts val="0"/>
              </a:spcBef>
              <a:spcAft>
                <a:spcPts val="0"/>
              </a:spcAft>
            </a:pPr>
            <a:r>
              <a:rPr lang="en" sz="1600" dirty="0">
                <a:solidFill>
                  <a:srgbClr val="292934"/>
                </a:solidFill>
              </a:rPr>
              <a:t>[13x13x384] </a:t>
            </a:r>
            <a:r>
              <a:rPr lang="en" sz="1600" dirty="0">
                <a:solidFill>
                  <a:srgbClr val="FF0000"/>
                </a:solidFill>
              </a:rPr>
              <a:t>CONV4</a:t>
            </a:r>
            <a:r>
              <a:rPr lang="en" sz="1600" dirty="0">
                <a:solidFill>
                  <a:srgbClr val="292934"/>
                </a:solidFill>
              </a:rPr>
              <a:t>: 384 3x3 filters at stride 1, pad 1</a:t>
            </a:r>
            <a:endParaRPr sz="1600" dirty="0">
              <a:solidFill>
                <a:srgbClr val="292934"/>
              </a:solidFill>
            </a:endParaRPr>
          </a:p>
          <a:p>
            <a:pPr>
              <a:spcBef>
                <a:spcPts val="0"/>
              </a:spcBef>
              <a:spcAft>
                <a:spcPts val="0"/>
              </a:spcAft>
            </a:pPr>
            <a:r>
              <a:rPr lang="en" sz="1600" dirty="0">
                <a:solidFill>
                  <a:srgbClr val="292934"/>
                </a:solidFill>
              </a:rPr>
              <a:t>[13x13x256] </a:t>
            </a:r>
            <a:r>
              <a:rPr lang="en" sz="1600" dirty="0">
                <a:solidFill>
                  <a:srgbClr val="FF0000"/>
                </a:solidFill>
              </a:rPr>
              <a:t>CONV5</a:t>
            </a:r>
            <a:r>
              <a:rPr lang="en" sz="1600" dirty="0">
                <a:solidFill>
                  <a:srgbClr val="292934"/>
                </a:solidFill>
              </a:rPr>
              <a:t>: 256 3x3 filters at stride 1, pad 1</a:t>
            </a:r>
            <a:endParaRPr sz="1600" dirty="0">
              <a:solidFill>
                <a:srgbClr val="292934"/>
              </a:solidFill>
            </a:endParaRPr>
          </a:p>
          <a:p>
            <a:pPr>
              <a:spcBef>
                <a:spcPts val="0"/>
              </a:spcBef>
              <a:spcAft>
                <a:spcPts val="0"/>
              </a:spcAft>
            </a:pPr>
            <a:r>
              <a:rPr lang="en" sz="1600" dirty="0">
                <a:solidFill>
                  <a:srgbClr val="292934"/>
                </a:solidFill>
              </a:rPr>
              <a:t>[6x6x256] </a:t>
            </a:r>
            <a:r>
              <a:rPr lang="en" sz="1600" dirty="0">
                <a:solidFill>
                  <a:srgbClr val="0000FF"/>
                </a:solidFill>
              </a:rPr>
              <a:t>MAX POOL3</a:t>
            </a:r>
            <a:r>
              <a:rPr lang="en" sz="1600" dirty="0">
                <a:solidFill>
                  <a:srgbClr val="292934"/>
                </a:solidFill>
              </a:rPr>
              <a:t>: 3x3 filters at stride 2</a:t>
            </a:r>
            <a:endParaRPr sz="1600" dirty="0">
              <a:solidFill>
                <a:srgbClr val="292934"/>
              </a:solidFill>
            </a:endParaRPr>
          </a:p>
          <a:p>
            <a:pPr>
              <a:spcBef>
                <a:spcPts val="0"/>
              </a:spcBef>
              <a:spcAft>
                <a:spcPts val="0"/>
              </a:spcAft>
            </a:pPr>
            <a:r>
              <a:rPr lang="en" sz="1600" dirty="0">
                <a:solidFill>
                  <a:srgbClr val="292934"/>
                </a:solidFill>
              </a:rPr>
              <a:t>[4096] </a:t>
            </a:r>
            <a:r>
              <a:rPr lang="en" sz="1600" dirty="0">
                <a:solidFill>
                  <a:srgbClr val="E69138"/>
                </a:solidFill>
              </a:rPr>
              <a:t>FC6:</a:t>
            </a:r>
            <a:r>
              <a:rPr lang="en" sz="1600" dirty="0">
                <a:solidFill>
                  <a:srgbClr val="292934"/>
                </a:solidFill>
              </a:rPr>
              <a:t> 4096 neurons</a:t>
            </a:r>
            <a:endParaRPr sz="1600" dirty="0">
              <a:solidFill>
                <a:srgbClr val="292934"/>
              </a:solidFill>
            </a:endParaRPr>
          </a:p>
          <a:p>
            <a:pPr>
              <a:spcBef>
                <a:spcPts val="0"/>
              </a:spcBef>
              <a:spcAft>
                <a:spcPts val="0"/>
              </a:spcAft>
            </a:pPr>
            <a:r>
              <a:rPr lang="en" sz="1600" dirty="0">
                <a:solidFill>
                  <a:srgbClr val="292934"/>
                </a:solidFill>
              </a:rPr>
              <a:t>[4096] </a:t>
            </a:r>
            <a:r>
              <a:rPr lang="en" sz="1600" dirty="0">
                <a:solidFill>
                  <a:srgbClr val="E69138"/>
                </a:solidFill>
              </a:rPr>
              <a:t>FC7: </a:t>
            </a:r>
            <a:r>
              <a:rPr lang="en" sz="1600" dirty="0">
                <a:solidFill>
                  <a:srgbClr val="292934"/>
                </a:solidFill>
              </a:rPr>
              <a:t>4096 neurons</a:t>
            </a:r>
            <a:endParaRPr sz="1600" dirty="0">
              <a:solidFill>
                <a:srgbClr val="292934"/>
              </a:solidFill>
            </a:endParaRPr>
          </a:p>
          <a:p>
            <a:pPr>
              <a:spcBef>
                <a:spcPts val="0"/>
              </a:spcBef>
              <a:spcAft>
                <a:spcPts val="0"/>
              </a:spcAft>
            </a:pPr>
            <a:r>
              <a:rPr lang="en" sz="1600" dirty="0">
                <a:solidFill>
                  <a:srgbClr val="292934"/>
                </a:solidFill>
              </a:rPr>
              <a:t>[1000] </a:t>
            </a:r>
            <a:r>
              <a:rPr lang="en" sz="1600" dirty="0">
                <a:solidFill>
                  <a:srgbClr val="E69138"/>
                </a:solidFill>
              </a:rPr>
              <a:t>FC8: </a:t>
            </a:r>
            <a:r>
              <a:rPr lang="en" sz="1600" dirty="0">
                <a:solidFill>
                  <a:srgbClr val="292934"/>
                </a:solidFill>
              </a:rPr>
              <a:t>1000 neurons (class scores)</a:t>
            </a: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buClr>
                <a:srgbClr val="292934"/>
              </a:buClr>
              <a:buSzPts val="1100"/>
              <a:buFont typeface="Arial"/>
              <a:buNone/>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p:txBody>
      </p:sp>
    </p:spTree>
    <p:extLst>
      <p:ext uri="{BB962C8B-B14F-4D97-AF65-F5344CB8AC3E}">
        <p14:creationId xmlns:p14="http://schemas.microsoft.com/office/powerpoint/2010/main" val="2276048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107</a:t>
            </a:fld>
            <a:endParaRPr>
              <a:solidFill>
                <a:srgbClr val="292934"/>
              </a:solidFill>
            </a:endParaRPr>
          </a:p>
        </p:txBody>
      </p:sp>
      <p:sp>
        <p:nvSpPr>
          <p:cNvPr id="116" name="Shape 116"/>
          <p:cNvSpPr txBox="1"/>
          <p:nvPr/>
        </p:nvSpPr>
        <p:spPr>
          <a:xfrm>
            <a:off x="152075" y="793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AlexNet</a:t>
            </a:r>
            <a:endParaRPr sz="3000">
              <a:solidFill>
                <a:srgbClr val="292934"/>
              </a:solidFill>
            </a:endParaRPr>
          </a:p>
        </p:txBody>
      </p:sp>
      <p:pic>
        <p:nvPicPr>
          <p:cNvPr id="117" name="Shape 117"/>
          <p:cNvPicPr preferRelativeResize="0"/>
          <p:nvPr/>
        </p:nvPicPr>
        <p:blipFill>
          <a:blip r:embed="rId3">
            <a:alphaModFix/>
          </a:blip>
          <a:stretch>
            <a:fillRect/>
          </a:stretch>
        </p:blipFill>
        <p:spPr>
          <a:xfrm>
            <a:off x="3911725" y="79300"/>
            <a:ext cx="5145049" cy="1720950"/>
          </a:xfrm>
          <a:prstGeom prst="rect">
            <a:avLst/>
          </a:prstGeom>
          <a:noFill/>
          <a:ln>
            <a:noFill/>
          </a:ln>
        </p:spPr>
      </p:pic>
      <p:sp>
        <p:nvSpPr>
          <p:cNvPr id="118" name="Shape 118"/>
          <p:cNvSpPr txBox="1"/>
          <p:nvPr/>
        </p:nvSpPr>
        <p:spPr>
          <a:xfrm>
            <a:off x="185125" y="614200"/>
            <a:ext cx="3474900" cy="490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solidFill>
                  <a:srgbClr val="292934"/>
                </a:solidFill>
              </a:rPr>
              <a:t>[Krizhevsky et al. 2012]</a:t>
            </a:r>
            <a:endParaRPr i="1">
              <a:solidFill>
                <a:srgbClr val="292934"/>
              </a:solidFill>
            </a:endParaRPr>
          </a:p>
        </p:txBody>
      </p:sp>
      <p:sp>
        <p:nvSpPr>
          <p:cNvPr id="119" name="Shape 119"/>
          <p:cNvSpPr txBox="1"/>
          <p:nvPr/>
        </p:nvSpPr>
        <p:spPr>
          <a:xfrm>
            <a:off x="93200" y="1241575"/>
            <a:ext cx="8428500" cy="105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1600" dirty="0">
                <a:solidFill>
                  <a:srgbClr val="292934"/>
                </a:solidFill>
              </a:rPr>
              <a:t>Full (simplified) AlexNet architecture:</a:t>
            </a:r>
            <a:endParaRPr sz="1600" dirty="0">
              <a:solidFill>
                <a:srgbClr val="292934"/>
              </a:solidFill>
            </a:endParaRPr>
          </a:p>
          <a:p>
            <a:pPr>
              <a:spcBef>
                <a:spcPts val="0"/>
              </a:spcBef>
              <a:spcAft>
                <a:spcPts val="0"/>
              </a:spcAft>
            </a:pPr>
            <a:r>
              <a:rPr lang="en" sz="1600" dirty="0">
                <a:solidFill>
                  <a:srgbClr val="292934"/>
                </a:solidFill>
              </a:rPr>
              <a:t>[227x227x3] INPUT</a:t>
            </a:r>
            <a:endParaRPr sz="1600" dirty="0">
              <a:solidFill>
                <a:srgbClr val="292934"/>
              </a:solidFill>
            </a:endParaRPr>
          </a:p>
          <a:p>
            <a:pPr>
              <a:spcBef>
                <a:spcPts val="0"/>
              </a:spcBef>
              <a:spcAft>
                <a:spcPts val="0"/>
              </a:spcAft>
            </a:pPr>
            <a:r>
              <a:rPr lang="en" sz="1600" dirty="0">
                <a:solidFill>
                  <a:srgbClr val="292934"/>
                </a:solidFill>
              </a:rPr>
              <a:t>[55x55x96] </a:t>
            </a:r>
            <a:r>
              <a:rPr lang="en" sz="1600" dirty="0">
                <a:solidFill>
                  <a:srgbClr val="FF0000"/>
                </a:solidFill>
              </a:rPr>
              <a:t>CONV1</a:t>
            </a:r>
            <a:r>
              <a:rPr lang="en" sz="1600" dirty="0">
                <a:solidFill>
                  <a:srgbClr val="292934"/>
                </a:solidFill>
              </a:rPr>
              <a:t>: 96 11x11 filters at stride 4, pad 0</a:t>
            </a:r>
            <a:endParaRPr sz="1600" dirty="0">
              <a:solidFill>
                <a:srgbClr val="292934"/>
              </a:solidFill>
            </a:endParaRPr>
          </a:p>
          <a:p>
            <a:pPr>
              <a:spcBef>
                <a:spcPts val="0"/>
              </a:spcBef>
              <a:spcAft>
                <a:spcPts val="0"/>
              </a:spcAft>
            </a:pPr>
            <a:r>
              <a:rPr lang="en" sz="1600" dirty="0">
                <a:solidFill>
                  <a:srgbClr val="292934"/>
                </a:solidFill>
              </a:rPr>
              <a:t>[27x27x96] </a:t>
            </a:r>
            <a:r>
              <a:rPr lang="en" sz="1600" dirty="0">
                <a:solidFill>
                  <a:srgbClr val="0000FF"/>
                </a:solidFill>
              </a:rPr>
              <a:t>MAX POOL1</a:t>
            </a:r>
            <a:r>
              <a:rPr lang="en" sz="1600" dirty="0">
                <a:solidFill>
                  <a:srgbClr val="292934"/>
                </a:solidFill>
              </a:rPr>
              <a:t>: 3x3 filters at stride 2</a:t>
            </a:r>
            <a:endParaRPr sz="1600" dirty="0">
              <a:solidFill>
                <a:srgbClr val="292934"/>
              </a:solidFill>
            </a:endParaRPr>
          </a:p>
          <a:p>
            <a:pPr>
              <a:spcBef>
                <a:spcPts val="0"/>
              </a:spcBef>
              <a:spcAft>
                <a:spcPts val="0"/>
              </a:spcAft>
            </a:pPr>
            <a:r>
              <a:rPr lang="en" sz="1600" dirty="0">
                <a:solidFill>
                  <a:srgbClr val="292934"/>
                </a:solidFill>
              </a:rPr>
              <a:t>[27x27x96] </a:t>
            </a:r>
            <a:r>
              <a:rPr lang="en" sz="1600" dirty="0">
                <a:solidFill>
                  <a:srgbClr val="38761D"/>
                </a:solidFill>
              </a:rPr>
              <a:t>NORM1:</a:t>
            </a:r>
            <a:r>
              <a:rPr lang="en" sz="1600" dirty="0">
                <a:solidFill>
                  <a:srgbClr val="292934"/>
                </a:solidFill>
              </a:rPr>
              <a:t> Normalization layer</a:t>
            </a:r>
            <a:endParaRPr sz="1600" dirty="0">
              <a:solidFill>
                <a:srgbClr val="292934"/>
              </a:solidFill>
            </a:endParaRPr>
          </a:p>
          <a:p>
            <a:pPr>
              <a:spcBef>
                <a:spcPts val="0"/>
              </a:spcBef>
              <a:spcAft>
                <a:spcPts val="0"/>
              </a:spcAft>
            </a:pPr>
            <a:r>
              <a:rPr lang="en" sz="1600" dirty="0">
                <a:solidFill>
                  <a:srgbClr val="292934"/>
                </a:solidFill>
              </a:rPr>
              <a:t>[27x27x256] </a:t>
            </a:r>
            <a:r>
              <a:rPr lang="en" sz="1600" dirty="0">
                <a:solidFill>
                  <a:srgbClr val="FF0000"/>
                </a:solidFill>
              </a:rPr>
              <a:t>CONV2</a:t>
            </a:r>
            <a:r>
              <a:rPr lang="en" sz="1600" dirty="0">
                <a:solidFill>
                  <a:srgbClr val="292934"/>
                </a:solidFill>
              </a:rPr>
              <a:t>: 256 5x5 filters at stride 1, pad 2</a:t>
            </a:r>
            <a:endParaRPr sz="1600" dirty="0">
              <a:solidFill>
                <a:srgbClr val="292934"/>
              </a:solidFill>
            </a:endParaRPr>
          </a:p>
          <a:p>
            <a:pPr>
              <a:spcBef>
                <a:spcPts val="0"/>
              </a:spcBef>
              <a:spcAft>
                <a:spcPts val="0"/>
              </a:spcAft>
            </a:pPr>
            <a:r>
              <a:rPr lang="en" sz="1600" dirty="0">
                <a:solidFill>
                  <a:srgbClr val="292934"/>
                </a:solidFill>
              </a:rPr>
              <a:t>[13x13x256] </a:t>
            </a:r>
            <a:r>
              <a:rPr lang="en" sz="1600" dirty="0">
                <a:solidFill>
                  <a:srgbClr val="0000FF"/>
                </a:solidFill>
              </a:rPr>
              <a:t>MAX POOL2:</a:t>
            </a:r>
            <a:r>
              <a:rPr lang="en" sz="1600" dirty="0">
                <a:solidFill>
                  <a:srgbClr val="292934"/>
                </a:solidFill>
              </a:rPr>
              <a:t> 3x3 filters at stride 2</a:t>
            </a:r>
            <a:endParaRPr sz="1600" dirty="0">
              <a:solidFill>
                <a:srgbClr val="292934"/>
              </a:solidFill>
            </a:endParaRPr>
          </a:p>
          <a:p>
            <a:pPr>
              <a:spcBef>
                <a:spcPts val="0"/>
              </a:spcBef>
              <a:spcAft>
                <a:spcPts val="0"/>
              </a:spcAft>
            </a:pPr>
            <a:r>
              <a:rPr lang="en" sz="1600" dirty="0">
                <a:solidFill>
                  <a:srgbClr val="292934"/>
                </a:solidFill>
              </a:rPr>
              <a:t>[13x13x256] </a:t>
            </a:r>
            <a:r>
              <a:rPr lang="en" sz="1600" dirty="0">
                <a:solidFill>
                  <a:srgbClr val="38761D"/>
                </a:solidFill>
              </a:rPr>
              <a:t>NORM2: </a:t>
            </a:r>
            <a:r>
              <a:rPr lang="en" sz="1600" dirty="0">
                <a:solidFill>
                  <a:srgbClr val="292934"/>
                </a:solidFill>
              </a:rPr>
              <a:t>Normalization layer</a:t>
            </a:r>
            <a:endParaRPr sz="1600" dirty="0">
              <a:solidFill>
                <a:srgbClr val="292934"/>
              </a:solidFill>
            </a:endParaRPr>
          </a:p>
          <a:p>
            <a:pPr>
              <a:spcBef>
                <a:spcPts val="0"/>
              </a:spcBef>
              <a:spcAft>
                <a:spcPts val="0"/>
              </a:spcAft>
            </a:pPr>
            <a:r>
              <a:rPr lang="en" sz="1600" dirty="0">
                <a:solidFill>
                  <a:srgbClr val="292934"/>
                </a:solidFill>
              </a:rPr>
              <a:t>[13x13x384] </a:t>
            </a:r>
            <a:r>
              <a:rPr lang="en" sz="1600" dirty="0">
                <a:solidFill>
                  <a:srgbClr val="FF0000"/>
                </a:solidFill>
              </a:rPr>
              <a:t>CONV3</a:t>
            </a:r>
            <a:r>
              <a:rPr lang="en" sz="1600" dirty="0">
                <a:solidFill>
                  <a:srgbClr val="292934"/>
                </a:solidFill>
              </a:rPr>
              <a:t>: 384 3x3 filters at stride 1, pad 1</a:t>
            </a:r>
            <a:endParaRPr sz="1600" dirty="0">
              <a:solidFill>
                <a:srgbClr val="292934"/>
              </a:solidFill>
            </a:endParaRPr>
          </a:p>
          <a:p>
            <a:pPr>
              <a:spcBef>
                <a:spcPts val="0"/>
              </a:spcBef>
              <a:spcAft>
                <a:spcPts val="0"/>
              </a:spcAft>
            </a:pPr>
            <a:r>
              <a:rPr lang="en" sz="1600" dirty="0">
                <a:solidFill>
                  <a:srgbClr val="292934"/>
                </a:solidFill>
              </a:rPr>
              <a:t>[13x13x384] </a:t>
            </a:r>
            <a:r>
              <a:rPr lang="en" sz="1600" dirty="0">
                <a:solidFill>
                  <a:srgbClr val="FF0000"/>
                </a:solidFill>
              </a:rPr>
              <a:t>CONV4</a:t>
            </a:r>
            <a:r>
              <a:rPr lang="en" sz="1600" dirty="0">
                <a:solidFill>
                  <a:srgbClr val="292934"/>
                </a:solidFill>
              </a:rPr>
              <a:t>: 384 3x3 filters at stride 1, pad 1</a:t>
            </a:r>
            <a:endParaRPr sz="1600" dirty="0">
              <a:solidFill>
                <a:srgbClr val="292934"/>
              </a:solidFill>
            </a:endParaRPr>
          </a:p>
          <a:p>
            <a:pPr>
              <a:spcBef>
                <a:spcPts val="0"/>
              </a:spcBef>
              <a:spcAft>
                <a:spcPts val="0"/>
              </a:spcAft>
            </a:pPr>
            <a:r>
              <a:rPr lang="en" sz="1600" dirty="0">
                <a:solidFill>
                  <a:srgbClr val="292934"/>
                </a:solidFill>
              </a:rPr>
              <a:t>[13x13x256] </a:t>
            </a:r>
            <a:r>
              <a:rPr lang="en" sz="1600" dirty="0">
                <a:solidFill>
                  <a:srgbClr val="FF0000"/>
                </a:solidFill>
              </a:rPr>
              <a:t>CONV5</a:t>
            </a:r>
            <a:r>
              <a:rPr lang="en" sz="1600" dirty="0">
                <a:solidFill>
                  <a:srgbClr val="292934"/>
                </a:solidFill>
              </a:rPr>
              <a:t>: 256 3x3 filters at stride 1, pad 1</a:t>
            </a:r>
            <a:endParaRPr sz="1600" dirty="0">
              <a:solidFill>
                <a:srgbClr val="292934"/>
              </a:solidFill>
            </a:endParaRPr>
          </a:p>
          <a:p>
            <a:pPr>
              <a:spcBef>
                <a:spcPts val="0"/>
              </a:spcBef>
              <a:spcAft>
                <a:spcPts val="0"/>
              </a:spcAft>
            </a:pPr>
            <a:r>
              <a:rPr lang="en" sz="1600" dirty="0">
                <a:solidFill>
                  <a:srgbClr val="292934"/>
                </a:solidFill>
              </a:rPr>
              <a:t>[6x6x256] </a:t>
            </a:r>
            <a:r>
              <a:rPr lang="en" sz="1600" dirty="0">
                <a:solidFill>
                  <a:srgbClr val="0000FF"/>
                </a:solidFill>
              </a:rPr>
              <a:t>MAX POOL3</a:t>
            </a:r>
            <a:r>
              <a:rPr lang="en" sz="1600" dirty="0">
                <a:solidFill>
                  <a:srgbClr val="292934"/>
                </a:solidFill>
              </a:rPr>
              <a:t>: 3x3 filters at stride 2</a:t>
            </a:r>
            <a:endParaRPr sz="1600" dirty="0">
              <a:solidFill>
                <a:srgbClr val="292934"/>
              </a:solidFill>
            </a:endParaRPr>
          </a:p>
          <a:p>
            <a:pPr>
              <a:spcBef>
                <a:spcPts val="0"/>
              </a:spcBef>
              <a:spcAft>
                <a:spcPts val="0"/>
              </a:spcAft>
            </a:pPr>
            <a:r>
              <a:rPr lang="en" sz="1600" dirty="0">
                <a:solidFill>
                  <a:srgbClr val="292934"/>
                </a:solidFill>
              </a:rPr>
              <a:t>[4096] </a:t>
            </a:r>
            <a:r>
              <a:rPr lang="en" sz="1600" dirty="0">
                <a:solidFill>
                  <a:srgbClr val="E69138"/>
                </a:solidFill>
              </a:rPr>
              <a:t>FC6:</a:t>
            </a:r>
            <a:r>
              <a:rPr lang="en" sz="1600" dirty="0">
                <a:solidFill>
                  <a:srgbClr val="292934"/>
                </a:solidFill>
              </a:rPr>
              <a:t> 4096 neurons</a:t>
            </a:r>
            <a:endParaRPr sz="1600" dirty="0">
              <a:solidFill>
                <a:srgbClr val="292934"/>
              </a:solidFill>
            </a:endParaRPr>
          </a:p>
          <a:p>
            <a:pPr>
              <a:spcBef>
                <a:spcPts val="0"/>
              </a:spcBef>
              <a:spcAft>
                <a:spcPts val="0"/>
              </a:spcAft>
            </a:pPr>
            <a:r>
              <a:rPr lang="en" sz="1600" dirty="0">
                <a:solidFill>
                  <a:srgbClr val="292934"/>
                </a:solidFill>
              </a:rPr>
              <a:t>[4096] </a:t>
            </a:r>
            <a:r>
              <a:rPr lang="en" sz="1600" dirty="0">
                <a:solidFill>
                  <a:srgbClr val="E69138"/>
                </a:solidFill>
              </a:rPr>
              <a:t>FC7: </a:t>
            </a:r>
            <a:r>
              <a:rPr lang="en" sz="1600" dirty="0">
                <a:solidFill>
                  <a:srgbClr val="292934"/>
                </a:solidFill>
              </a:rPr>
              <a:t>4096 neurons</a:t>
            </a:r>
            <a:endParaRPr sz="1600" dirty="0">
              <a:solidFill>
                <a:srgbClr val="292934"/>
              </a:solidFill>
            </a:endParaRPr>
          </a:p>
          <a:p>
            <a:pPr>
              <a:spcBef>
                <a:spcPts val="0"/>
              </a:spcBef>
              <a:spcAft>
                <a:spcPts val="0"/>
              </a:spcAft>
            </a:pPr>
            <a:r>
              <a:rPr lang="en" sz="1600" dirty="0">
                <a:solidFill>
                  <a:srgbClr val="292934"/>
                </a:solidFill>
              </a:rPr>
              <a:t>[1000] </a:t>
            </a:r>
            <a:r>
              <a:rPr lang="en" sz="1600" dirty="0">
                <a:solidFill>
                  <a:srgbClr val="E69138"/>
                </a:solidFill>
              </a:rPr>
              <a:t>FC8: </a:t>
            </a:r>
            <a:r>
              <a:rPr lang="en" sz="1600" dirty="0">
                <a:solidFill>
                  <a:srgbClr val="292934"/>
                </a:solidFill>
              </a:rPr>
              <a:t>1000 neurons (class scores)</a:t>
            </a: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a:p>
            <a:pPr>
              <a:spcBef>
                <a:spcPts val="0"/>
              </a:spcBef>
              <a:spcAft>
                <a:spcPts val="0"/>
              </a:spcAft>
            </a:pPr>
            <a:endParaRPr sz="1600" dirty="0">
              <a:solidFill>
                <a:srgbClr val="292934"/>
              </a:solidFill>
            </a:endParaRPr>
          </a:p>
        </p:txBody>
      </p:sp>
      <p:sp>
        <p:nvSpPr>
          <p:cNvPr id="120" name="Shape 120"/>
          <p:cNvSpPr txBox="1"/>
          <p:nvPr/>
        </p:nvSpPr>
        <p:spPr>
          <a:xfrm>
            <a:off x="5270850" y="3819425"/>
            <a:ext cx="2120550" cy="12084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 dirty="0">
                <a:solidFill>
                  <a:srgbClr val="0000FF"/>
                </a:solidFill>
              </a:rPr>
              <a:t>Commonly used as feature representation</a:t>
            </a:r>
            <a:endParaRPr dirty="0">
              <a:solidFill>
                <a:srgbClr val="0000FF"/>
              </a:solidFill>
            </a:endParaRPr>
          </a:p>
        </p:txBody>
      </p:sp>
      <p:cxnSp>
        <p:nvCxnSpPr>
          <p:cNvPr id="121" name="Shape 121"/>
          <p:cNvCxnSpPr/>
          <p:nvPr/>
        </p:nvCxnSpPr>
        <p:spPr>
          <a:xfrm rot="10800000" flipH="1">
            <a:off x="2386325" y="4157575"/>
            <a:ext cx="2737200" cy="9900"/>
          </a:xfrm>
          <a:prstGeom prst="straightConnector1">
            <a:avLst/>
          </a:prstGeom>
          <a:noFill/>
          <a:ln w="9525" cap="flat" cmpd="sng">
            <a:solidFill>
              <a:srgbClr val="0000FF"/>
            </a:solidFill>
            <a:prstDash val="solid"/>
            <a:round/>
            <a:headEnd type="none" w="med" len="med"/>
            <a:tailEnd type="triangle" w="med" len="med"/>
          </a:ln>
        </p:spPr>
      </p:cxnSp>
    </p:spTree>
    <p:extLst>
      <p:ext uri="{BB962C8B-B14F-4D97-AF65-F5344CB8AC3E}">
        <p14:creationId xmlns:p14="http://schemas.microsoft.com/office/powerpoint/2010/main" val="574701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p:nvPr/>
        </p:nvSpPr>
        <p:spPr>
          <a:xfrm>
            <a:off x="6824160" y="1310178"/>
            <a:ext cx="1457400" cy="691200"/>
          </a:xfrm>
          <a:prstGeom prst="roundRect">
            <a:avLst>
              <a:gd name="adj" fmla="val 153"/>
            </a:avLst>
          </a:prstGeom>
          <a:solidFill>
            <a:srgbClr val="FFFFFF"/>
          </a:solidFill>
          <a:ln w="36700" cap="flat" cmpd="sng">
            <a:solidFill>
              <a:srgbClr val="FF0000"/>
            </a:solidFill>
            <a:prstDash val="solid"/>
            <a:round/>
            <a:headEnd type="none" w="sm" len="sm"/>
            <a:tailEnd type="none" w="sm" len="sm"/>
          </a:ln>
        </p:spPr>
        <p:txBody>
          <a:bodyPr spcFirstLastPara="1" wrap="square" lIns="16325" tIns="16325" rIns="16325" bIns="16325" anchor="ctr" anchorCtr="1">
            <a:noAutofit/>
          </a:bodyPr>
          <a:lstStyle/>
          <a:p>
            <a:pPr marL="0" marR="0" lvl="0" indent="0" algn="ctr" rtl="0">
              <a:lnSpc>
                <a:spcPct val="104000"/>
              </a:lnSpc>
              <a:spcBef>
                <a:spcPts val="0"/>
              </a:spcBef>
              <a:spcAft>
                <a:spcPts val="0"/>
              </a:spcAft>
              <a:buNone/>
            </a:pPr>
            <a:r>
              <a:rPr lang="en" sz="1800">
                <a:solidFill>
                  <a:srgbClr val="000000"/>
                </a:solidFill>
                <a:latin typeface="Arial"/>
                <a:ea typeface="Arial"/>
                <a:cs typeface="Arial"/>
                <a:sym typeface="Arial"/>
              </a:rPr>
              <a:t>Trainable </a:t>
            </a:r>
            <a:br>
              <a:rPr lang="en" sz="1800">
                <a:solidFill>
                  <a:srgbClr val="000000"/>
                </a:solidFill>
                <a:latin typeface="Arial"/>
                <a:ea typeface="Arial"/>
                <a:cs typeface="Arial"/>
                <a:sym typeface="Arial"/>
              </a:rPr>
            </a:br>
            <a:r>
              <a:rPr lang="en" sz="1800">
                <a:solidFill>
                  <a:srgbClr val="000000"/>
                </a:solidFill>
                <a:latin typeface="Arial"/>
                <a:ea typeface="Arial"/>
                <a:cs typeface="Arial"/>
                <a:sym typeface="Arial"/>
              </a:rPr>
              <a:t>Classifier</a:t>
            </a:r>
            <a:endParaRPr sz="1800">
              <a:solidFill>
                <a:srgbClr val="000000"/>
              </a:solidFill>
              <a:latin typeface="Arial"/>
              <a:ea typeface="Arial"/>
              <a:cs typeface="Arial"/>
              <a:sym typeface="Arial"/>
            </a:endParaRPr>
          </a:p>
        </p:txBody>
      </p:sp>
      <p:cxnSp>
        <p:nvCxnSpPr>
          <p:cNvPr id="291" name="Shape 291"/>
          <p:cNvCxnSpPr/>
          <p:nvPr/>
        </p:nvCxnSpPr>
        <p:spPr>
          <a:xfrm>
            <a:off x="8291520" y="1650413"/>
            <a:ext cx="414600" cy="1080"/>
          </a:xfrm>
          <a:prstGeom prst="straightConnector1">
            <a:avLst/>
          </a:prstGeom>
          <a:noFill/>
          <a:ln w="36700" cap="flat" cmpd="sng">
            <a:solidFill>
              <a:srgbClr val="0000FF"/>
            </a:solidFill>
            <a:prstDash val="solid"/>
            <a:round/>
            <a:headEnd type="none" w="sm" len="sm"/>
            <a:tailEnd type="triangle" w="med" len="med"/>
          </a:ln>
        </p:spPr>
      </p:cxnSp>
      <p:cxnSp>
        <p:nvCxnSpPr>
          <p:cNvPr id="292" name="Shape 292"/>
          <p:cNvCxnSpPr/>
          <p:nvPr/>
        </p:nvCxnSpPr>
        <p:spPr>
          <a:xfrm>
            <a:off x="1694881" y="1649334"/>
            <a:ext cx="596100" cy="1080"/>
          </a:xfrm>
          <a:prstGeom prst="straightConnector1">
            <a:avLst/>
          </a:prstGeom>
          <a:noFill/>
          <a:ln w="36700" cap="flat" cmpd="sng">
            <a:solidFill>
              <a:srgbClr val="0000FF"/>
            </a:solidFill>
            <a:prstDash val="solid"/>
            <a:round/>
            <a:headEnd type="none" w="sm" len="sm"/>
            <a:tailEnd type="triangle" w="med" len="med"/>
          </a:ln>
        </p:spPr>
      </p:cxnSp>
      <p:sp>
        <p:nvSpPr>
          <p:cNvPr id="293" name="Shape 293"/>
          <p:cNvSpPr/>
          <p:nvPr/>
        </p:nvSpPr>
        <p:spPr>
          <a:xfrm>
            <a:off x="2293920" y="1310178"/>
            <a:ext cx="1191000" cy="687960"/>
          </a:xfrm>
          <a:prstGeom prst="roundRect">
            <a:avLst>
              <a:gd name="adj" fmla="val 153"/>
            </a:avLst>
          </a:prstGeom>
          <a:solidFill>
            <a:srgbClr val="FFFFFF"/>
          </a:solidFill>
          <a:ln w="36700" cap="flat" cmpd="sng">
            <a:solidFill>
              <a:srgbClr val="FF0000"/>
            </a:solidFill>
            <a:prstDash val="solid"/>
            <a:round/>
            <a:headEnd type="none" w="sm" len="sm"/>
            <a:tailEnd type="none" w="sm" len="sm"/>
          </a:ln>
        </p:spPr>
        <p:txBody>
          <a:bodyPr spcFirstLastPara="1" wrap="square" lIns="16325" tIns="16325" rIns="16325" bIns="16325" anchor="ctr" anchorCtr="1">
            <a:noAutofit/>
          </a:bodyPr>
          <a:lstStyle/>
          <a:p>
            <a:pPr marL="0" marR="0" lvl="0" indent="0" algn="ctr" rtl="0">
              <a:lnSpc>
                <a:spcPct val="104000"/>
              </a:lnSpc>
              <a:spcBef>
                <a:spcPts val="0"/>
              </a:spcBef>
              <a:spcAft>
                <a:spcPts val="0"/>
              </a:spcAft>
              <a:buNone/>
            </a:pPr>
            <a:r>
              <a:rPr lang="en" sz="1800">
                <a:solidFill>
                  <a:srgbClr val="000000"/>
                </a:solidFill>
                <a:latin typeface="Arial"/>
                <a:ea typeface="Arial"/>
                <a:cs typeface="Arial"/>
                <a:sym typeface="Arial"/>
              </a:rPr>
              <a:t>Low-Level</a:t>
            </a:r>
            <a:br>
              <a:rPr lang="en" sz="1800">
                <a:solidFill>
                  <a:srgbClr val="000000"/>
                </a:solidFill>
                <a:latin typeface="Arial"/>
                <a:ea typeface="Arial"/>
                <a:cs typeface="Arial"/>
                <a:sym typeface="Arial"/>
              </a:rPr>
            </a:br>
            <a:r>
              <a:rPr lang="en" sz="1800">
                <a:solidFill>
                  <a:srgbClr val="000000"/>
                </a:solidFill>
                <a:latin typeface="Arial"/>
                <a:ea typeface="Arial"/>
                <a:cs typeface="Arial"/>
                <a:sym typeface="Arial"/>
              </a:rPr>
              <a:t>Feature</a:t>
            </a:r>
            <a:endParaRPr sz="1800">
              <a:solidFill>
                <a:srgbClr val="000000"/>
              </a:solidFill>
              <a:latin typeface="Arial"/>
              <a:ea typeface="Arial"/>
              <a:cs typeface="Arial"/>
              <a:sym typeface="Arial"/>
            </a:endParaRPr>
          </a:p>
        </p:txBody>
      </p:sp>
      <p:cxnSp>
        <p:nvCxnSpPr>
          <p:cNvPr id="294" name="Shape 294"/>
          <p:cNvCxnSpPr/>
          <p:nvPr/>
        </p:nvCxnSpPr>
        <p:spPr>
          <a:xfrm>
            <a:off x="3490561" y="1649334"/>
            <a:ext cx="315300" cy="1080"/>
          </a:xfrm>
          <a:prstGeom prst="straightConnector1">
            <a:avLst/>
          </a:prstGeom>
          <a:noFill/>
          <a:ln w="36700" cap="flat" cmpd="sng">
            <a:solidFill>
              <a:srgbClr val="0000FF"/>
            </a:solidFill>
            <a:prstDash val="solid"/>
            <a:round/>
            <a:headEnd type="none" w="sm" len="sm"/>
            <a:tailEnd type="triangle" w="med" len="med"/>
          </a:ln>
        </p:spPr>
      </p:cxnSp>
      <p:pic>
        <p:nvPicPr>
          <p:cNvPr id="295" name="Shape 295"/>
          <p:cNvPicPr preferRelativeResize="0"/>
          <p:nvPr/>
        </p:nvPicPr>
        <p:blipFill rotWithShape="1">
          <a:blip r:embed="rId3">
            <a:alphaModFix/>
          </a:blip>
          <a:srcRect/>
          <a:stretch/>
        </p:blipFill>
        <p:spPr>
          <a:xfrm>
            <a:off x="328320" y="1194606"/>
            <a:ext cx="1707900" cy="828360"/>
          </a:xfrm>
          <a:prstGeom prst="rect">
            <a:avLst/>
          </a:prstGeom>
          <a:noFill/>
          <a:ln>
            <a:noFill/>
          </a:ln>
        </p:spPr>
      </p:pic>
      <p:sp>
        <p:nvSpPr>
          <p:cNvPr id="296" name="Shape 296"/>
          <p:cNvSpPr/>
          <p:nvPr/>
        </p:nvSpPr>
        <p:spPr>
          <a:xfrm>
            <a:off x="3795841" y="1310178"/>
            <a:ext cx="1191000" cy="687960"/>
          </a:xfrm>
          <a:prstGeom prst="roundRect">
            <a:avLst>
              <a:gd name="adj" fmla="val 153"/>
            </a:avLst>
          </a:prstGeom>
          <a:solidFill>
            <a:srgbClr val="FFFFFF"/>
          </a:solidFill>
          <a:ln w="36700" cap="flat" cmpd="sng">
            <a:solidFill>
              <a:srgbClr val="FF0000"/>
            </a:solidFill>
            <a:prstDash val="solid"/>
            <a:round/>
            <a:headEnd type="none" w="sm" len="sm"/>
            <a:tailEnd type="none" w="sm" len="sm"/>
          </a:ln>
        </p:spPr>
        <p:txBody>
          <a:bodyPr spcFirstLastPara="1" wrap="square" lIns="16325" tIns="16325" rIns="16325" bIns="16325" anchor="ctr" anchorCtr="1">
            <a:noAutofit/>
          </a:bodyPr>
          <a:lstStyle/>
          <a:p>
            <a:pPr marL="0" marR="0" lvl="0" indent="0" algn="ctr" rtl="0">
              <a:lnSpc>
                <a:spcPct val="104000"/>
              </a:lnSpc>
              <a:spcBef>
                <a:spcPts val="0"/>
              </a:spcBef>
              <a:spcAft>
                <a:spcPts val="0"/>
              </a:spcAft>
              <a:buNone/>
            </a:pPr>
            <a:r>
              <a:rPr lang="en" sz="1800">
                <a:solidFill>
                  <a:srgbClr val="000000"/>
                </a:solidFill>
                <a:latin typeface="Arial"/>
                <a:ea typeface="Arial"/>
                <a:cs typeface="Arial"/>
                <a:sym typeface="Arial"/>
              </a:rPr>
              <a:t>Mid-Level</a:t>
            </a:r>
            <a:br>
              <a:rPr lang="en" sz="1800">
                <a:solidFill>
                  <a:srgbClr val="000000"/>
                </a:solidFill>
                <a:latin typeface="Arial"/>
                <a:ea typeface="Arial"/>
                <a:cs typeface="Arial"/>
                <a:sym typeface="Arial"/>
              </a:rPr>
            </a:br>
            <a:r>
              <a:rPr lang="en" sz="1800">
                <a:solidFill>
                  <a:srgbClr val="000000"/>
                </a:solidFill>
                <a:latin typeface="Arial"/>
                <a:ea typeface="Arial"/>
                <a:cs typeface="Arial"/>
                <a:sym typeface="Arial"/>
              </a:rPr>
              <a:t>Feature</a:t>
            </a:r>
            <a:endParaRPr sz="1800">
              <a:solidFill>
                <a:srgbClr val="000000"/>
              </a:solidFill>
              <a:latin typeface="Arial"/>
              <a:ea typeface="Arial"/>
              <a:cs typeface="Arial"/>
              <a:sym typeface="Arial"/>
            </a:endParaRPr>
          </a:p>
        </p:txBody>
      </p:sp>
      <p:cxnSp>
        <p:nvCxnSpPr>
          <p:cNvPr id="297" name="Shape 297"/>
          <p:cNvCxnSpPr/>
          <p:nvPr/>
        </p:nvCxnSpPr>
        <p:spPr>
          <a:xfrm>
            <a:off x="4992480" y="1649334"/>
            <a:ext cx="315300" cy="1080"/>
          </a:xfrm>
          <a:prstGeom prst="straightConnector1">
            <a:avLst/>
          </a:prstGeom>
          <a:noFill/>
          <a:ln w="36700" cap="flat" cmpd="sng">
            <a:solidFill>
              <a:srgbClr val="0000FF"/>
            </a:solidFill>
            <a:prstDash val="solid"/>
            <a:round/>
            <a:headEnd type="none" w="sm" len="sm"/>
            <a:tailEnd type="triangle" w="med" len="med"/>
          </a:ln>
        </p:spPr>
      </p:cxnSp>
      <p:sp>
        <p:nvSpPr>
          <p:cNvPr id="298" name="Shape 298"/>
          <p:cNvSpPr/>
          <p:nvPr/>
        </p:nvSpPr>
        <p:spPr>
          <a:xfrm>
            <a:off x="5297760" y="1310178"/>
            <a:ext cx="1191000" cy="687960"/>
          </a:xfrm>
          <a:prstGeom prst="roundRect">
            <a:avLst>
              <a:gd name="adj" fmla="val 153"/>
            </a:avLst>
          </a:prstGeom>
          <a:solidFill>
            <a:srgbClr val="FFFFFF"/>
          </a:solidFill>
          <a:ln w="36700" cap="flat" cmpd="sng">
            <a:solidFill>
              <a:srgbClr val="FF0000"/>
            </a:solidFill>
            <a:prstDash val="solid"/>
            <a:round/>
            <a:headEnd type="none" w="sm" len="sm"/>
            <a:tailEnd type="none" w="sm" len="sm"/>
          </a:ln>
        </p:spPr>
        <p:txBody>
          <a:bodyPr spcFirstLastPara="1" wrap="square" lIns="16325" tIns="16325" rIns="16325" bIns="16325" anchor="ctr" anchorCtr="1">
            <a:noAutofit/>
          </a:bodyPr>
          <a:lstStyle/>
          <a:p>
            <a:pPr marL="0" marR="0" lvl="0" indent="0" algn="ctr" rtl="0">
              <a:lnSpc>
                <a:spcPct val="104000"/>
              </a:lnSpc>
              <a:spcBef>
                <a:spcPts val="0"/>
              </a:spcBef>
              <a:spcAft>
                <a:spcPts val="0"/>
              </a:spcAft>
              <a:buNone/>
            </a:pPr>
            <a:r>
              <a:rPr lang="en" sz="1800">
                <a:solidFill>
                  <a:srgbClr val="000000"/>
                </a:solidFill>
                <a:latin typeface="Arial"/>
                <a:ea typeface="Arial"/>
                <a:cs typeface="Arial"/>
                <a:sym typeface="Arial"/>
              </a:rPr>
              <a:t>High-Level</a:t>
            </a:r>
            <a:br>
              <a:rPr lang="en" sz="1800">
                <a:solidFill>
                  <a:srgbClr val="000000"/>
                </a:solidFill>
                <a:latin typeface="Arial"/>
                <a:ea typeface="Arial"/>
                <a:cs typeface="Arial"/>
                <a:sym typeface="Arial"/>
              </a:rPr>
            </a:br>
            <a:r>
              <a:rPr lang="en" sz="1800">
                <a:solidFill>
                  <a:srgbClr val="000000"/>
                </a:solidFill>
                <a:latin typeface="Arial"/>
                <a:ea typeface="Arial"/>
                <a:cs typeface="Arial"/>
                <a:sym typeface="Arial"/>
              </a:rPr>
              <a:t>Feature</a:t>
            </a:r>
            <a:endParaRPr sz="1800">
              <a:solidFill>
                <a:srgbClr val="000000"/>
              </a:solidFill>
              <a:latin typeface="Arial"/>
              <a:ea typeface="Arial"/>
              <a:cs typeface="Arial"/>
              <a:sym typeface="Arial"/>
            </a:endParaRPr>
          </a:p>
        </p:txBody>
      </p:sp>
      <p:cxnSp>
        <p:nvCxnSpPr>
          <p:cNvPr id="299" name="Shape 299"/>
          <p:cNvCxnSpPr/>
          <p:nvPr/>
        </p:nvCxnSpPr>
        <p:spPr>
          <a:xfrm>
            <a:off x="6494401" y="1649334"/>
            <a:ext cx="315300" cy="1080"/>
          </a:xfrm>
          <a:prstGeom prst="straightConnector1">
            <a:avLst/>
          </a:prstGeom>
          <a:noFill/>
          <a:ln w="36700" cap="flat" cmpd="sng">
            <a:solidFill>
              <a:srgbClr val="0000FF"/>
            </a:solidFill>
            <a:prstDash val="solid"/>
            <a:round/>
            <a:headEnd type="none" w="sm" len="sm"/>
            <a:tailEnd type="triangle" w="med" len="med"/>
          </a:ln>
        </p:spPr>
      </p:cxnSp>
      <p:grpSp>
        <p:nvGrpSpPr>
          <p:cNvPr id="300" name="Shape 300"/>
          <p:cNvGrpSpPr/>
          <p:nvPr/>
        </p:nvGrpSpPr>
        <p:grpSpPr>
          <a:xfrm>
            <a:off x="326882" y="1925806"/>
            <a:ext cx="2793539" cy="2853607"/>
            <a:chOff x="326881" y="2567845"/>
            <a:chExt cx="2793539" cy="3804961"/>
          </a:xfrm>
        </p:grpSpPr>
        <p:pic>
          <p:nvPicPr>
            <p:cNvPr id="301" name="Shape 301"/>
            <p:cNvPicPr preferRelativeResize="0"/>
            <p:nvPr/>
          </p:nvPicPr>
          <p:blipFill rotWithShape="1">
            <a:blip r:embed="rId4">
              <a:alphaModFix/>
            </a:blip>
            <a:srcRect/>
            <a:stretch/>
          </p:blipFill>
          <p:spPr>
            <a:xfrm>
              <a:off x="326881" y="3092006"/>
              <a:ext cx="2748900" cy="3280800"/>
            </a:xfrm>
            <a:prstGeom prst="rect">
              <a:avLst/>
            </a:prstGeom>
            <a:noFill/>
            <a:ln>
              <a:noFill/>
            </a:ln>
          </p:spPr>
        </p:pic>
        <p:cxnSp>
          <p:nvCxnSpPr>
            <p:cNvPr id="302" name="Shape 302"/>
            <p:cNvCxnSpPr/>
            <p:nvPr/>
          </p:nvCxnSpPr>
          <p:spPr>
            <a:xfrm rot="10800000" flipH="1">
              <a:off x="2848320" y="2567845"/>
              <a:ext cx="272100" cy="525600"/>
            </a:xfrm>
            <a:prstGeom prst="straightConnector1">
              <a:avLst/>
            </a:prstGeom>
            <a:noFill/>
            <a:ln w="36000" cap="flat" cmpd="sng">
              <a:solidFill>
                <a:srgbClr val="00FF00"/>
              </a:solidFill>
              <a:prstDash val="solid"/>
              <a:round/>
              <a:headEnd type="none" w="sm" len="sm"/>
              <a:tailEnd type="triangle" w="med" len="med"/>
            </a:ln>
          </p:spPr>
        </p:cxnSp>
      </p:grpSp>
      <p:grpSp>
        <p:nvGrpSpPr>
          <p:cNvPr id="303" name="Shape 303"/>
          <p:cNvGrpSpPr/>
          <p:nvPr/>
        </p:nvGrpSpPr>
        <p:grpSpPr>
          <a:xfrm>
            <a:off x="3231360" y="1925807"/>
            <a:ext cx="2772000" cy="2850231"/>
            <a:chOff x="3231360" y="2567845"/>
            <a:chExt cx="2772000" cy="3800460"/>
          </a:xfrm>
        </p:grpSpPr>
        <p:pic>
          <p:nvPicPr>
            <p:cNvPr id="304" name="Shape 304"/>
            <p:cNvPicPr preferRelativeResize="0"/>
            <p:nvPr/>
          </p:nvPicPr>
          <p:blipFill rotWithShape="1">
            <a:blip r:embed="rId5">
              <a:alphaModFix/>
            </a:blip>
            <a:srcRect/>
            <a:stretch/>
          </p:blipFill>
          <p:spPr>
            <a:xfrm>
              <a:off x="3231360" y="3092005"/>
              <a:ext cx="2772000" cy="3276300"/>
            </a:xfrm>
            <a:prstGeom prst="rect">
              <a:avLst/>
            </a:prstGeom>
            <a:noFill/>
            <a:ln>
              <a:noFill/>
            </a:ln>
          </p:spPr>
        </p:pic>
        <p:cxnSp>
          <p:nvCxnSpPr>
            <p:cNvPr id="305" name="Shape 305"/>
            <p:cNvCxnSpPr/>
            <p:nvPr/>
          </p:nvCxnSpPr>
          <p:spPr>
            <a:xfrm rot="10800000" flipH="1">
              <a:off x="4512960" y="2567845"/>
              <a:ext cx="1500" cy="525600"/>
            </a:xfrm>
            <a:prstGeom prst="straightConnector1">
              <a:avLst/>
            </a:prstGeom>
            <a:noFill/>
            <a:ln w="36000" cap="flat" cmpd="sng">
              <a:solidFill>
                <a:srgbClr val="00FF00"/>
              </a:solidFill>
              <a:prstDash val="solid"/>
              <a:round/>
              <a:headEnd type="none" w="sm" len="sm"/>
              <a:tailEnd type="triangle" w="med" len="med"/>
            </a:ln>
          </p:spPr>
        </p:cxnSp>
      </p:grpSp>
      <p:grpSp>
        <p:nvGrpSpPr>
          <p:cNvPr id="306" name="Shape 306"/>
          <p:cNvGrpSpPr/>
          <p:nvPr/>
        </p:nvGrpSpPr>
        <p:grpSpPr>
          <a:xfrm>
            <a:off x="6062520" y="1898808"/>
            <a:ext cx="2787660" cy="2877319"/>
            <a:chOff x="6062520" y="2531845"/>
            <a:chExt cx="2787660" cy="3836579"/>
          </a:xfrm>
        </p:grpSpPr>
        <p:pic>
          <p:nvPicPr>
            <p:cNvPr id="307" name="Shape 307"/>
            <p:cNvPicPr preferRelativeResize="0"/>
            <p:nvPr/>
          </p:nvPicPr>
          <p:blipFill rotWithShape="1">
            <a:blip r:embed="rId6">
              <a:alphaModFix/>
            </a:blip>
            <a:srcRect/>
            <a:stretch/>
          </p:blipFill>
          <p:spPr>
            <a:xfrm>
              <a:off x="6144480" y="3081924"/>
              <a:ext cx="2705700" cy="3286500"/>
            </a:xfrm>
            <a:prstGeom prst="rect">
              <a:avLst/>
            </a:prstGeom>
            <a:noFill/>
            <a:ln>
              <a:noFill/>
            </a:ln>
          </p:spPr>
        </p:pic>
        <p:cxnSp>
          <p:nvCxnSpPr>
            <p:cNvPr id="308" name="Shape 308"/>
            <p:cNvCxnSpPr/>
            <p:nvPr/>
          </p:nvCxnSpPr>
          <p:spPr>
            <a:xfrm rot="10800000">
              <a:off x="6062520" y="2531845"/>
              <a:ext cx="313800" cy="561600"/>
            </a:xfrm>
            <a:prstGeom prst="straightConnector1">
              <a:avLst/>
            </a:prstGeom>
            <a:noFill/>
            <a:ln w="36000" cap="flat" cmpd="sng">
              <a:solidFill>
                <a:srgbClr val="00FF00"/>
              </a:solidFill>
              <a:prstDash val="solid"/>
              <a:round/>
              <a:headEnd type="none" w="sm" len="sm"/>
              <a:tailEnd type="triangle" w="med" len="med"/>
            </a:ln>
          </p:spPr>
        </p:cxnSp>
      </p:grpSp>
      <p:sp>
        <p:nvSpPr>
          <p:cNvPr id="309" name="Shape 309"/>
          <p:cNvSpPr txBox="1"/>
          <p:nvPr/>
        </p:nvSpPr>
        <p:spPr>
          <a:xfrm>
            <a:off x="59040" y="4847549"/>
            <a:ext cx="8972700" cy="259200"/>
          </a:xfrm>
          <a:prstGeom prst="rect">
            <a:avLst/>
          </a:prstGeom>
          <a:noFill/>
          <a:ln>
            <a:noFill/>
          </a:ln>
        </p:spPr>
        <p:txBody>
          <a:bodyPr spcFirstLastPara="1" wrap="square" lIns="97950" tIns="57125" rIns="97950" bIns="57125" anchor="t" anchorCtr="0">
            <a:noAutofit/>
          </a:bodyPr>
          <a:lstStyle/>
          <a:p>
            <a:pPr marL="0" marR="0" lvl="0" indent="0" algn="ctr" rtl="0">
              <a:spcBef>
                <a:spcPts val="0"/>
              </a:spcBef>
              <a:spcAft>
                <a:spcPts val="0"/>
              </a:spcAft>
              <a:buNone/>
            </a:pPr>
            <a:r>
              <a:rPr lang="en" sz="1600">
                <a:solidFill>
                  <a:srgbClr val="000000"/>
                </a:solidFill>
                <a:latin typeface="Arial"/>
                <a:ea typeface="Arial"/>
                <a:cs typeface="Arial"/>
                <a:sym typeface="Arial"/>
              </a:rPr>
              <a:t>Feature visualization of convolutional net trained on ImageNet from [Zeiler &amp; Fergus 2013]</a:t>
            </a:r>
            <a:endParaRPr/>
          </a:p>
        </p:txBody>
      </p:sp>
      <p:sp>
        <p:nvSpPr>
          <p:cNvPr id="310" name="Shape 310"/>
          <p:cNvSpPr txBox="1"/>
          <p:nvPr/>
        </p:nvSpPr>
        <p:spPr>
          <a:xfrm>
            <a:off x="8324520" y="1314450"/>
            <a:ext cx="8958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“car”</a:t>
            </a:r>
            <a:endParaRPr/>
          </a:p>
        </p:txBody>
      </p:sp>
      <p:sp>
        <p:nvSpPr>
          <p:cNvPr id="311" name="Shape 311"/>
          <p:cNvSpPr txBox="1"/>
          <p:nvPr/>
        </p:nvSpPr>
        <p:spPr>
          <a:xfrm>
            <a:off x="2883528" y="4933851"/>
            <a:ext cx="3458700" cy="2076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A5A5A5"/>
                </a:solidFill>
                <a:latin typeface="Arial"/>
                <a:ea typeface="Arial"/>
                <a:cs typeface="Arial"/>
                <a:sym typeface="Arial"/>
              </a:rPr>
              <a:t>Slide Credit: Marc'Aurelio Ranzato, Yann LeCun</a:t>
            </a:r>
            <a:endParaRPr sz="1200">
              <a:solidFill>
                <a:srgbClr val="A5A5A5"/>
              </a:solidFill>
              <a:latin typeface="Arial"/>
              <a:ea typeface="Arial"/>
              <a:cs typeface="Arial"/>
              <a:sym typeface="Arial"/>
            </a:endParaRPr>
          </a:p>
        </p:txBody>
      </p:sp>
      <p:sp>
        <p:nvSpPr>
          <p:cNvPr id="312" name="Shape 312"/>
          <p:cNvSpPr txBox="1">
            <a:spLocks noGrp="1"/>
          </p:cNvSpPr>
          <p:nvPr>
            <p:ph type="title"/>
          </p:nvPr>
        </p:nvSpPr>
        <p:spPr>
          <a:xfrm>
            <a:off x="0" y="0"/>
            <a:ext cx="9144000" cy="57267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t>Deep Learning = Hierarchical Compositionality</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None/>
            </a:pPr>
            <a:endParaRPr/>
          </a:p>
        </p:txBody>
      </p:sp>
      <p:sp>
        <p:nvSpPr>
          <p:cNvPr id="313" name="Shape 313"/>
          <p:cNvSpPr txBox="1"/>
          <p:nvPr/>
        </p:nvSpPr>
        <p:spPr>
          <a:xfrm>
            <a:off x="70250" y="4437900"/>
            <a:ext cx="30000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Dhruv Batra</a:t>
            </a:r>
            <a:endParaRPr>
              <a:solidFill>
                <a:srgbClr val="7F7F7F"/>
              </a:solidFill>
            </a:endParaRPr>
          </a:p>
        </p:txBody>
      </p:sp>
    </p:spTree>
    <p:extLst>
      <p:ext uri="{BB962C8B-B14F-4D97-AF65-F5344CB8AC3E}">
        <p14:creationId xmlns:p14="http://schemas.microsoft.com/office/powerpoint/2010/main" val="26493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Machine Learning</a:t>
            </a:r>
          </a:p>
        </p:txBody>
      </p:sp>
      <p:sp>
        <p:nvSpPr>
          <p:cNvPr id="45" name="Slide Number Placeholder 3"/>
          <p:cNvSpPr>
            <a:spLocks noGrp="1"/>
          </p:cNvSpPr>
          <p:nvPr>
            <p:ph type="sldNum" sz="quarter" idx="4294967295"/>
          </p:nvPr>
        </p:nvSpPr>
        <p:spPr>
          <a:xfrm>
            <a:off x="8626997" y="4963887"/>
            <a:ext cx="541565" cy="179614"/>
          </a:xfrm>
          <a:prstGeom prst="rect">
            <a:avLst/>
          </a:prstGeom>
        </p:spPr>
        <p:txBody>
          <a:bodyPr lIns="71323" tIns="35662" rIns="71323" bIns="35662"/>
          <a:lstStyle/>
          <a:p>
            <a:fld id="{B407C22E-B569-3F45-AA7E-FB87386D782C}" type="slidenum">
              <a:rPr lang="en-US"/>
              <a:pPr/>
              <a:t>12</a:t>
            </a:fld>
            <a:endParaRPr lang="en-US" dirty="0"/>
          </a:p>
        </p:txBody>
      </p:sp>
      <p:sp>
        <p:nvSpPr>
          <p:cNvPr id="6146" name="Line 2"/>
          <p:cNvSpPr>
            <a:spLocks noChangeShapeType="1"/>
          </p:cNvSpPr>
          <p:nvPr/>
        </p:nvSpPr>
        <p:spPr bwMode="auto">
          <a:xfrm>
            <a:off x="3039480" y="3094557"/>
            <a:ext cx="2376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600" y="1296168"/>
            <a:ext cx="1167480" cy="75608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400" y="2511296"/>
            <a:ext cx="1044360" cy="114924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57" name="Text Box 13"/>
          <p:cNvSpPr txBox="1">
            <a:spLocks noChangeArrowheads="1"/>
          </p:cNvSpPr>
          <p:nvPr/>
        </p:nvSpPr>
        <p:spPr bwMode="auto">
          <a:xfrm>
            <a:off x="6692040" y="2971424"/>
            <a:ext cx="98280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700">
                <a:latin typeface="Helvetica Neue Light" charset="0"/>
                <a:ea typeface="Helvetica Neue Light" charset="0"/>
                <a:cs typeface="Helvetica Neue Light" charset="0"/>
              </a:rPr>
              <a:t>\ˈd  ē  p\</a:t>
            </a:r>
          </a:p>
        </p:txBody>
      </p:sp>
      <p:sp>
        <p:nvSpPr>
          <p:cNvPr id="6158" name="Line 14"/>
          <p:cNvSpPr>
            <a:spLocks noChangeShapeType="1"/>
          </p:cNvSpPr>
          <p:nvPr/>
        </p:nvSpPr>
        <p:spPr bwMode="auto">
          <a:xfrm>
            <a:off x="6356160" y="1649366"/>
            <a:ext cx="2754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59" name="Line 15"/>
          <p:cNvSpPr>
            <a:spLocks noChangeShapeType="1"/>
          </p:cNvSpPr>
          <p:nvPr/>
        </p:nvSpPr>
        <p:spPr bwMode="auto">
          <a:xfrm>
            <a:off x="3039480" y="1649366"/>
            <a:ext cx="2376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60" name="Line 16"/>
          <p:cNvSpPr>
            <a:spLocks noChangeShapeType="1"/>
          </p:cNvSpPr>
          <p:nvPr/>
        </p:nvSpPr>
        <p:spPr bwMode="auto">
          <a:xfrm flipV="1">
            <a:off x="4177800" y="1643531"/>
            <a:ext cx="1080000" cy="5829"/>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61" name="Text Box 17"/>
          <p:cNvSpPr txBox="1">
            <a:spLocks noChangeArrowheads="1"/>
          </p:cNvSpPr>
          <p:nvPr/>
        </p:nvSpPr>
        <p:spPr bwMode="auto">
          <a:xfrm>
            <a:off x="3257550" y="2007964"/>
            <a:ext cx="125730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gn="ctr">
              <a:lnSpc>
                <a:spcPct val="104000"/>
              </a:lnSpc>
              <a:spcAft>
                <a:spcPts val="408"/>
              </a:spcAft>
              <a:buSzPct val="45000"/>
            </a:pPr>
            <a:r>
              <a:rPr lang="en-US" dirty="0">
                <a:solidFill>
                  <a:srgbClr val="000000"/>
                </a:solidFill>
                <a:latin typeface="Droid Sans" charset="0"/>
                <a:ea typeface="Droid Sans" charset="0"/>
                <a:cs typeface="Droid Sans" charset="0"/>
              </a:rPr>
              <a:t>fixed</a:t>
            </a:r>
          </a:p>
        </p:txBody>
      </p:sp>
      <p:sp>
        <p:nvSpPr>
          <p:cNvPr id="6163" name="Text Box 19"/>
          <p:cNvSpPr txBox="1">
            <a:spLocks noChangeArrowheads="1"/>
          </p:cNvSpPr>
          <p:nvPr/>
        </p:nvSpPr>
        <p:spPr bwMode="auto">
          <a:xfrm>
            <a:off x="5257800" y="2007964"/>
            <a:ext cx="108585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lnSpc>
                <a:spcPct val="104000"/>
              </a:lnSpc>
              <a:spcAft>
                <a:spcPts val="408"/>
              </a:spcAft>
              <a:buSzPct val="45000"/>
            </a:pPr>
            <a:r>
              <a:rPr lang="en-US" dirty="0">
                <a:latin typeface="Droid Sans" charset="0"/>
                <a:ea typeface="Droid Sans" charset="0"/>
                <a:cs typeface="Droid Sans" charset="0"/>
              </a:rPr>
              <a:t>learned</a:t>
            </a:r>
          </a:p>
        </p:txBody>
      </p:sp>
      <p:sp>
        <p:nvSpPr>
          <p:cNvPr id="6164" name="Rectangle 20"/>
          <p:cNvSpPr>
            <a:spLocks noChangeArrowheads="1"/>
          </p:cNvSpPr>
          <p:nvPr/>
        </p:nvSpPr>
        <p:spPr bwMode="auto">
          <a:xfrm>
            <a:off x="5257800" y="1322090"/>
            <a:ext cx="1077840" cy="622146"/>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your favorite</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classifier</a:t>
            </a:r>
          </a:p>
        </p:txBody>
      </p:sp>
      <p:sp>
        <p:nvSpPr>
          <p:cNvPr id="6166" name="Rectangle 22"/>
          <p:cNvSpPr>
            <a:spLocks noChangeArrowheads="1"/>
          </p:cNvSpPr>
          <p:nvPr/>
        </p:nvSpPr>
        <p:spPr bwMode="auto">
          <a:xfrm>
            <a:off x="3304080" y="1322090"/>
            <a:ext cx="1210770" cy="622146"/>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hand-crafted</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 features</a:t>
            </a:r>
          </a:p>
          <a:p>
            <a:pPr>
              <a:tabLst>
                <a:tab pos="512175" algn="l"/>
              </a:tabLst>
            </a:pPr>
            <a:r>
              <a:rPr lang="en-US" sz="1400" dirty="0">
                <a:solidFill>
                  <a:srgbClr val="000000"/>
                </a:solidFill>
                <a:latin typeface="Helvetica Neue Light" charset="0"/>
                <a:ea typeface="Helvetica Neue Light" charset="0"/>
                <a:cs typeface="Helvetica Neue Light" charset="0"/>
              </a:rPr>
              <a:t>SIFT/HOG</a:t>
            </a:r>
          </a:p>
        </p:txBody>
      </p:sp>
      <p:sp>
        <p:nvSpPr>
          <p:cNvPr id="6168" name="Text Box 24"/>
          <p:cNvSpPr txBox="1">
            <a:spLocks noChangeArrowheads="1"/>
          </p:cNvSpPr>
          <p:nvPr/>
        </p:nvSpPr>
        <p:spPr bwMode="auto">
          <a:xfrm>
            <a:off x="6692040" y="1526233"/>
            <a:ext cx="77760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700">
                <a:latin typeface="Helvetica Neue Light" charset="0"/>
                <a:ea typeface="Helvetica Neue Light" charset="0"/>
                <a:cs typeface="Helvetica Neue Light" charset="0"/>
              </a:rPr>
              <a:t>“car”</a:t>
            </a:r>
          </a:p>
        </p:txBody>
      </p:sp>
      <p:sp>
        <p:nvSpPr>
          <p:cNvPr id="6170" name="Line 26"/>
          <p:cNvSpPr>
            <a:spLocks noChangeShapeType="1"/>
          </p:cNvSpPr>
          <p:nvPr/>
        </p:nvSpPr>
        <p:spPr bwMode="auto">
          <a:xfrm>
            <a:off x="3039480" y="4491141"/>
            <a:ext cx="237600" cy="108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79" name="Text Box 35"/>
          <p:cNvSpPr txBox="1">
            <a:spLocks noChangeArrowheads="1"/>
          </p:cNvSpPr>
          <p:nvPr/>
        </p:nvSpPr>
        <p:spPr bwMode="auto">
          <a:xfrm>
            <a:off x="6692040" y="4368012"/>
            <a:ext cx="77760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700">
                <a:latin typeface="Helvetica Neue Light" charset="0"/>
                <a:ea typeface="Helvetica Neue Light" charset="0"/>
                <a:cs typeface="Helvetica Neue Light" charset="0"/>
              </a:rPr>
              <a:t>“+”</a:t>
            </a:r>
          </a:p>
        </p:txBody>
      </p:sp>
      <p:sp>
        <p:nvSpPr>
          <p:cNvPr id="6182" name="Text Box 38"/>
          <p:cNvSpPr txBox="1">
            <a:spLocks noChangeArrowheads="1"/>
          </p:cNvSpPr>
          <p:nvPr/>
        </p:nvSpPr>
        <p:spPr bwMode="auto">
          <a:xfrm>
            <a:off x="1200240" y="960254"/>
            <a:ext cx="108864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1700">
                <a:solidFill>
                  <a:srgbClr val="000080"/>
                </a:solidFill>
                <a:latin typeface="Helvetica Neue Medium" charset="0"/>
                <a:ea typeface="Helvetica Neue Medium" charset="0"/>
                <a:cs typeface="Helvetica Neue Medium" charset="0"/>
              </a:rPr>
              <a:t>VISION</a:t>
            </a:r>
          </a:p>
        </p:txBody>
      </p:sp>
      <p:sp>
        <p:nvSpPr>
          <p:cNvPr id="6183" name="Text Box 39"/>
          <p:cNvSpPr txBox="1">
            <a:spLocks noChangeArrowheads="1"/>
          </p:cNvSpPr>
          <p:nvPr/>
        </p:nvSpPr>
        <p:spPr bwMode="auto">
          <a:xfrm>
            <a:off x="1201320" y="2384923"/>
            <a:ext cx="108864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1700">
                <a:solidFill>
                  <a:srgbClr val="000080"/>
                </a:solidFill>
                <a:latin typeface="Helvetica Neue Medium" charset="0"/>
                <a:ea typeface="Helvetica Neue Medium" charset="0"/>
                <a:cs typeface="Helvetica Neue Medium" charset="0"/>
              </a:rPr>
              <a:t>SPEECH</a:t>
            </a:r>
          </a:p>
        </p:txBody>
      </p:sp>
      <p:sp>
        <p:nvSpPr>
          <p:cNvPr id="6184" name="Text Box 40"/>
          <p:cNvSpPr txBox="1">
            <a:spLocks noChangeArrowheads="1"/>
          </p:cNvSpPr>
          <p:nvPr/>
        </p:nvSpPr>
        <p:spPr bwMode="auto">
          <a:xfrm>
            <a:off x="1201320" y="3927325"/>
            <a:ext cx="108864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1700">
                <a:solidFill>
                  <a:srgbClr val="000080"/>
                </a:solidFill>
                <a:latin typeface="Helvetica Neue Medium" charset="0"/>
                <a:ea typeface="Helvetica Neue Medium" charset="0"/>
                <a:cs typeface="Helvetica Neue Medium" charset="0"/>
              </a:rPr>
              <a:t>NLP</a:t>
            </a:r>
          </a:p>
        </p:txBody>
      </p:sp>
      <p:sp>
        <p:nvSpPr>
          <p:cNvPr id="46" name="Title 1"/>
          <p:cNvSpPr txBox="1">
            <a:spLocks/>
          </p:cNvSpPr>
          <p:nvPr/>
        </p:nvSpPr>
        <p:spPr>
          <a:xfrm>
            <a:off x="1657350" y="171450"/>
            <a:ext cx="5829300" cy="514350"/>
          </a:xfrm>
          <a:prstGeom prst="rect">
            <a:avLst/>
          </a:prstGeom>
        </p:spPr>
        <p:txBody>
          <a:bodyPr lIns="71323" tIns="35662" rIns="71323" bIns="35662"/>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endParaRPr lang="en-US" dirty="0">
              <a:latin typeface="Helvetica Neue" charset="0"/>
              <a:ea typeface="Helvetica Neue" charset="0"/>
              <a:cs typeface="Helvetica Neue" charset="0"/>
            </a:endParaRPr>
          </a:p>
        </p:txBody>
      </p:sp>
      <p:sp>
        <p:nvSpPr>
          <p:cNvPr id="47" name="Line 14"/>
          <p:cNvSpPr>
            <a:spLocks noChangeShapeType="1"/>
          </p:cNvSpPr>
          <p:nvPr/>
        </p:nvSpPr>
        <p:spPr bwMode="auto">
          <a:xfrm>
            <a:off x="6356160" y="3113808"/>
            <a:ext cx="2754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48" name="Line 16"/>
          <p:cNvSpPr>
            <a:spLocks noChangeShapeType="1"/>
          </p:cNvSpPr>
          <p:nvPr/>
        </p:nvSpPr>
        <p:spPr bwMode="auto">
          <a:xfrm flipV="1">
            <a:off x="4177800" y="3107972"/>
            <a:ext cx="1080000" cy="5829"/>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49" name="Text Box 17"/>
          <p:cNvSpPr txBox="1">
            <a:spLocks noChangeArrowheads="1"/>
          </p:cNvSpPr>
          <p:nvPr/>
        </p:nvSpPr>
        <p:spPr bwMode="auto">
          <a:xfrm>
            <a:off x="3257550" y="3472404"/>
            <a:ext cx="125730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gn="ctr">
              <a:lnSpc>
                <a:spcPct val="104000"/>
              </a:lnSpc>
              <a:spcAft>
                <a:spcPts val="408"/>
              </a:spcAft>
              <a:buSzPct val="45000"/>
            </a:pPr>
            <a:r>
              <a:rPr lang="en-US" dirty="0">
                <a:solidFill>
                  <a:srgbClr val="000000"/>
                </a:solidFill>
                <a:latin typeface="Droid Sans" charset="0"/>
                <a:ea typeface="Droid Sans" charset="0"/>
                <a:cs typeface="Droid Sans" charset="0"/>
              </a:rPr>
              <a:t>fixed</a:t>
            </a:r>
          </a:p>
        </p:txBody>
      </p:sp>
      <p:sp>
        <p:nvSpPr>
          <p:cNvPr id="50" name="Text Box 19"/>
          <p:cNvSpPr txBox="1">
            <a:spLocks noChangeArrowheads="1"/>
          </p:cNvSpPr>
          <p:nvPr/>
        </p:nvSpPr>
        <p:spPr bwMode="auto">
          <a:xfrm>
            <a:off x="5257800" y="3472404"/>
            <a:ext cx="108585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lnSpc>
                <a:spcPct val="104000"/>
              </a:lnSpc>
              <a:spcAft>
                <a:spcPts val="408"/>
              </a:spcAft>
              <a:buSzPct val="45000"/>
            </a:pPr>
            <a:r>
              <a:rPr lang="en-US" dirty="0">
                <a:latin typeface="Droid Sans" charset="0"/>
                <a:ea typeface="Droid Sans" charset="0"/>
                <a:cs typeface="Droid Sans" charset="0"/>
              </a:rPr>
              <a:t>learned</a:t>
            </a:r>
          </a:p>
        </p:txBody>
      </p:sp>
      <p:sp>
        <p:nvSpPr>
          <p:cNvPr id="51" name="Rectangle 20"/>
          <p:cNvSpPr>
            <a:spLocks noChangeArrowheads="1"/>
          </p:cNvSpPr>
          <p:nvPr/>
        </p:nvSpPr>
        <p:spPr bwMode="auto">
          <a:xfrm>
            <a:off x="5257800" y="2786532"/>
            <a:ext cx="1077840" cy="622146"/>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your favorite</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classifier</a:t>
            </a:r>
          </a:p>
        </p:txBody>
      </p:sp>
      <p:sp>
        <p:nvSpPr>
          <p:cNvPr id="52" name="Rectangle 22"/>
          <p:cNvSpPr>
            <a:spLocks noChangeArrowheads="1"/>
          </p:cNvSpPr>
          <p:nvPr/>
        </p:nvSpPr>
        <p:spPr bwMode="auto">
          <a:xfrm>
            <a:off x="3304080" y="2786532"/>
            <a:ext cx="1210770" cy="622146"/>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hand-crafted</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 features</a:t>
            </a:r>
          </a:p>
          <a:p>
            <a:pPr>
              <a:tabLst>
                <a:tab pos="512175" algn="l"/>
              </a:tabLst>
            </a:pPr>
            <a:r>
              <a:rPr lang="en-US" sz="1400" dirty="0">
                <a:solidFill>
                  <a:srgbClr val="000000"/>
                </a:solidFill>
                <a:latin typeface="Helvetica Neue Light" charset="0"/>
                <a:ea typeface="Helvetica Neue Light" charset="0"/>
                <a:cs typeface="Helvetica Neue Light" charset="0"/>
              </a:rPr>
              <a:t>MFCC</a:t>
            </a:r>
          </a:p>
        </p:txBody>
      </p:sp>
      <p:sp>
        <p:nvSpPr>
          <p:cNvPr id="53" name="Line 14"/>
          <p:cNvSpPr>
            <a:spLocks noChangeShapeType="1"/>
          </p:cNvSpPr>
          <p:nvPr/>
        </p:nvSpPr>
        <p:spPr bwMode="auto">
          <a:xfrm>
            <a:off x="6356160" y="4496832"/>
            <a:ext cx="2754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54" name="Line 16"/>
          <p:cNvSpPr>
            <a:spLocks noChangeShapeType="1"/>
          </p:cNvSpPr>
          <p:nvPr/>
        </p:nvSpPr>
        <p:spPr bwMode="auto">
          <a:xfrm flipV="1">
            <a:off x="4177800" y="4490997"/>
            <a:ext cx="1080000" cy="5829"/>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55" name="Text Box 17"/>
          <p:cNvSpPr txBox="1">
            <a:spLocks noChangeArrowheads="1"/>
          </p:cNvSpPr>
          <p:nvPr/>
        </p:nvSpPr>
        <p:spPr bwMode="auto">
          <a:xfrm>
            <a:off x="3257550" y="4855429"/>
            <a:ext cx="125730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gn="ctr">
              <a:lnSpc>
                <a:spcPct val="104000"/>
              </a:lnSpc>
              <a:spcAft>
                <a:spcPts val="408"/>
              </a:spcAft>
              <a:buSzPct val="45000"/>
            </a:pPr>
            <a:r>
              <a:rPr lang="en-US" dirty="0">
                <a:solidFill>
                  <a:srgbClr val="000000"/>
                </a:solidFill>
                <a:latin typeface="Droid Sans" charset="0"/>
                <a:ea typeface="Droid Sans" charset="0"/>
                <a:cs typeface="Droid Sans" charset="0"/>
              </a:rPr>
              <a:t>fixed</a:t>
            </a:r>
          </a:p>
        </p:txBody>
      </p:sp>
      <p:sp>
        <p:nvSpPr>
          <p:cNvPr id="56" name="Text Box 19"/>
          <p:cNvSpPr txBox="1">
            <a:spLocks noChangeArrowheads="1"/>
          </p:cNvSpPr>
          <p:nvPr/>
        </p:nvSpPr>
        <p:spPr bwMode="auto">
          <a:xfrm>
            <a:off x="5257800" y="4855429"/>
            <a:ext cx="108585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lnSpc>
                <a:spcPct val="104000"/>
              </a:lnSpc>
              <a:spcAft>
                <a:spcPts val="408"/>
              </a:spcAft>
              <a:buSzPct val="45000"/>
            </a:pPr>
            <a:r>
              <a:rPr lang="en-US" dirty="0">
                <a:latin typeface="Droid Sans" charset="0"/>
                <a:ea typeface="Droid Sans" charset="0"/>
                <a:cs typeface="Droid Sans" charset="0"/>
              </a:rPr>
              <a:t>learned</a:t>
            </a:r>
          </a:p>
        </p:txBody>
      </p:sp>
      <p:sp>
        <p:nvSpPr>
          <p:cNvPr id="57" name="Rectangle 20"/>
          <p:cNvSpPr>
            <a:spLocks noChangeArrowheads="1"/>
          </p:cNvSpPr>
          <p:nvPr/>
        </p:nvSpPr>
        <p:spPr bwMode="auto">
          <a:xfrm>
            <a:off x="5257800" y="4169558"/>
            <a:ext cx="1077840" cy="622146"/>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your favorite</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classifier</a:t>
            </a:r>
          </a:p>
        </p:txBody>
      </p:sp>
      <p:sp>
        <p:nvSpPr>
          <p:cNvPr id="58" name="Rectangle 22"/>
          <p:cNvSpPr>
            <a:spLocks noChangeArrowheads="1"/>
          </p:cNvSpPr>
          <p:nvPr/>
        </p:nvSpPr>
        <p:spPr bwMode="auto">
          <a:xfrm>
            <a:off x="3304080" y="4169558"/>
            <a:ext cx="1210770" cy="622146"/>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hand-crafted</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 features</a:t>
            </a:r>
          </a:p>
          <a:p>
            <a:pPr>
              <a:tabLst>
                <a:tab pos="512175" algn="l"/>
              </a:tabLst>
            </a:pPr>
            <a:r>
              <a:rPr lang="en-US" sz="1400" dirty="0">
                <a:solidFill>
                  <a:srgbClr val="000000"/>
                </a:solidFill>
                <a:latin typeface="Helvetica Neue Light" charset="0"/>
                <a:ea typeface="Helvetica Neue Light" charset="0"/>
                <a:cs typeface="Helvetica Neue Light" charset="0"/>
              </a:rPr>
              <a:t>Bag-of-words</a:t>
            </a:r>
          </a:p>
        </p:txBody>
      </p:sp>
      <p:sp>
        <p:nvSpPr>
          <p:cNvPr id="38" name="Title 1"/>
          <p:cNvSpPr txBox="1">
            <a:spLocks/>
          </p:cNvSpPr>
          <p:nvPr/>
        </p:nvSpPr>
        <p:spPr>
          <a:xfrm>
            <a:off x="258886" y="534784"/>
            <a:ext cx="8714030" cy="354153"/>
          </a:xfrm>
          <a:prstGeom prst="rect">
            <a:avLst/>
          </a:prstGeom>
        </p:spPr>
        <p:txBody>
          <a:bodyPr vert="horz" lIns="95098" tIns="47549" rIns="95098" bIns="47549" rtlCol="0" anchor="ctr">
            <a:noAutofit/>
          </a:bodyPr>
          <a:lstStyle>
            <a:lvl1pPr algn="l" defTabSz="685800" rtl="0" eaLnBrk="1" latinLnBrk="0" hangingPunct="1">
              <a:lnSpc>
                <a:spcPct val="90000"/>
              </a:lnSpc>
              <a:spcBef>
                <a:spcPct val="0"/>
              </a:spcBef>
              <a:buNone/>
              <a:defRPr sz="3200" b="0" i="0" kern="1200">
                <a:solidFill>
                  <a:srgbClr val="223961"/>
                </a:solidFill>
                <a:latin typeface="Helvetica Neue Light" charset="0"/>
                <a:ea typeface="Helvetica Neue Light" charset="0"/>
                <a:cs typeface="Helvetica Neue Light" charset="0"/>
              </a:defRPr>
            </a:lvl1pPr>
          </a:lstStyle>
          <a:p>
            <a:endParaRPr lang="en-US" sz="2900" dirty="0"/>
          </a:p>
        </p:txBody>
      </p:sp>
      <p:sp>
        <p:nvSpPr>
          <p:cNvPr id="40" name="Text Box 36"/>
          <p:cNvSpPr txBox="1">
            <a:spLocks noChangeArrowheads="1"/>
          </p:cNvSpPr>
          <p:nvPr/>
        </p:nvSpPr>
        <p:spPr bwMode="auto">
          <a:xfrm>
            <a:off x="1050204" y="4291321"/>
            <a:ext cx="2112399" cy="4093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3072" rIns="63678" bIns="3184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pPr algn="just"/>
            <a:r>
              <a:rPr lang="en-US">
                <a:latin typeface="Helvetica Neue Light" charset="0"/>
                <a:ea typeface="Helvetica Neue Light" charset="0"/>
                <a:cs typeface="Helvetica Neue Light" charset="0"/>
              </a:rPr>
              <a:t>This burrito place</a:t>
            </a:r>
          </a:p>
          <a:p>
            <a:pPr algn="just"/>
            <a:r>
              <a:rPr lang="en-US" dirty="0">
                <a:latin typeface="Helvetica Neue Light" charset="0"/>
                <a:ea typeface="Helvetica Neue Light" charset="0"/>
                <a:cs typeface="Helvetica Neue Light" charset="0"/>
              </a:rPr>
              <a:t>is yummy and fun!</a:t>
            </a:r>
          </a:p>
        </p:txBody>
      </p:sp>
      <p:sp>
        <p:nvSpPr>
          <p:cNvPr id="37" name="Rectangle 36"/>
          <p:cNvSpPr/>
          <p:nvPr/>
        </p:nvSpPr>
        <p:spPr>
          <a:xfrm>
            <a:off x="254281" y="4843908"/>
            <a:ext cx="1611282" cy="241298"/>
          </a:xfrm>
          <a:prstGeom prst="rect">
            <a:avLst/>
          </a:prstGeom>
        </p:spPr>
        <p:txBody>
          <a:bodyPr wrap="square" lIns="71323" tIns="35662" rIns="71323" bIns="35662">
            <a:spAutoFit/>
          </a:bodyPr>
          <a:lstStyle/>
          <a:p>
            <a:pPr>
              <a:defRPr/>
            </a:pPr>
            <a:r>
              <a:rPr lang="en-US" sz="1100" dirty="0">
                <a:solidFill>
                  <a:schemeClr val="bg1">
                    <a:lumMod val="65000"/>
                  </a:schemeClr>
                </a:solidFill>
                <a:latin typeface="Arial" charset="0"/>
                <a:ea typeface="Arial" charset="0"/>
                <a:cs typeface="Arial" charset="0"/>
              </a:rPr>
              <a:t>Yann </a:t>
            </a:r>
            <a:r>
              <a:rPr lang="en-US" sz="1100" dirty="0" err="1">
                <a:solidFill>
                  <a:schemeClr val="bg1">
                    <a:lumMod val="65000"/>
                  </a:schemeClr>
                </a:solidFill>
                <a:latin typeface="Arial" charset="0"/>
                <a:ea typeface="Arial" charset="0"/>
                <a:cs typeface="Arial" charset="0"/>
              </a:rPr>
              <a:t>LeCun</a:t>
            </a:r>
            <a:endParaRPr lang="en-US" sz="1100" dirty="0">
              <a:solidFill>
                <a:schemeClr val="bg1">
                  <a:lumMod val="65000"/>
                </a:schemeClr>
              </a:solidFill>
              <a:latin typeface="Arial" charset="0"/>
              <a:ea typeface="Arial" charset="0"/>
              <a:cs typeface="Arial" charset="0"/>
            </a:endParaRPr>
          </a:p>
        </p:txBody>
      </p:sp>
    </p:spTree>
    <p:extLst>
      <p:ext uri="{BB962C8B-B14F-4D97-AF65-F5344CB8AC3E}">
        <p14:creationId xmlns:p14="http://schemas.microsoft.com/office/powerpoint/2010/main" val="4077212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Line 1"/>
          <p:cNvSpPr>
            <a:spLocks noChangeShapeType="1"/>
          </p:cNvSpPr>
          <p:nvPr/>
        </p:nvSpPr>
        <p:spPr bwMode="auto">
          <a:xfrm>
            <a:off x="6356160" y="3094557"/>
            <a:ext cx="2754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46" name="Line 2"/>
          <p:cNvSpPr>
            <a:spLocks noChangeShapeType="1"/>
          </p:cNvSpPr>
          <p:nvPr/>
        </p:nvSpPr>
        <p:spPr bwMode="auto">
          <a:xfrm>
            <a:off x="3039480" y="3094557"/>
            <a:ext cx="2376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47" name="Line 3"/>
          <p:cNvSpPr>
            <a:spLocks noChangeShapeType="1"/>
          </p:cNvSpPr>
          <p:nvPr/>
        </p:nvSpPr>
        <p:spPr bwMode="auto">
          <a:xfrm>
            <a:off x="4177800" y="3094557"/>
            <a:ext cx="24408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600" y="1296168"/>
            <a:ext cx="1167480" cy="75608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49" name="Text Box 5"/>
          <p:cNvSpPr txBox="1">
            <a:spLocks noChangeArrowheads="1"/>
          </p:cNvSpPr>
          <p:nvPr/>
        </p:nvSpPr>
        <p:spPr bwMode="auto">
          <a:xfrm>
            <a:off x="3512520" y="3453155"/>
            <a:ext cx="39528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408"/>
              </a:spcAft>
              <a:buSzPct val="45000"/>
            </a:pPr>
            <a:r>
              <a:rPr lang="en-US" sz="1600">
                <a:solidFill>
                  <a:srgbClr val="000000"/>
                </a:solidFill>
                <a:latin typeface="Droid Sans" charset="0"/>
                <a:ea typeface="Droid Sans" charset="0"/>
                <a:cs typeface="Droid Sans" charset="0"/>
              </a:rPr>
              <a:t>fixed</a:t>
            </a:r>
          </a:p>
        </p:txBody>
      </p:sp>
      <p:sp>
        <p:nvSpPr>
          <p:cNvPr id="6150" name="Text Box 6"/>
          <p:cNvSpPr txBox="1">
            <a:spLocks noChangeArrowheads="1"/>
          </p:cNvSpPr>
          <p:nvPr/>
        </p:nvSpPr>
        <p:spPr bwMode="auto">
          <a:xfrm>
            <a:off x="4234557" y="3453155"/>
            <a:ext cx="106272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nSpc>
                <a:spcPct val="104000"/>
              </a:lnSpc>
              <a:spcAft>
                <a:spcPts val="408"/>
              </a:spcAft>
              <a:buSzPct val="45000"/>
            </a:pPr>
            <a:r>
              <a:rPr lang="en-US" sz="1600">
                <a:latin typeface="Droid Sans" charset="0"/>
                <a:ea typeface="Droid Sans" charset="0"/>
                <a:cs typeface="Droid Sans" charset="0"/>
              </a:rPr>
              <a:t>unsupervised</a:t>
            </a:r>
          </a:p>
        </p:txBody>
      </p:sp>
      <p:sp>
        <p:nvSpPr>
          <p:cNvPr id="6151" name="Text Box 7"/>
          <p:cNvSpPr txBox="1">
            <a:spLocks noChangeArrowheads="1"/>
          </p:cNvSpPr>
          <p:nvPr/>
        </p:nvSpPr>
        <p:spPr bwMode="auto">
          <a:xfrm>
            <a:off x="5508360" y="3453155"/>
            <a:ext cx="86184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408"/>
              </a:spcAft>
              <a:buSzPct val="45000"/>
            </a:pPr>
            <a:r>
              <a:rPr lang="en-US" sz="1600">
                <a:latin typeface="Droid Sans" charset="0"/>
                <a:ea typeface="Droid Sans" charset="0"/>
                <a:cs typeface="Droid Sans" charset="0"/>
              </a:rPr>
              <a:t>supervised</a:t>
            </a:r>
          </a:p>
        </p:txBody>
      </p:sp>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400" y="2511296"/>
            <a:ext cx="1044360" cy="114924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53" name="Rectangle 9"/>
          <p:cNvSpPr>
            <a:spLocks noChangeArrowheads="1"/>
          </p:cNvSpPr>
          <p:nvPr/>
        </p:nvSpPr>
        <p:spPr bwMode="auto">
          <a:xfrm>
            <a:off x="5558040" y="2766203"/>
            <a:ext cx="777600" cy="622146"/>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classifier</a:t>
            </a:r>
          </a:p>
        </p:txBody>
      </p:sp>
      <p:sp>
        <p:nvSpPr>
          <p:cNvPr id="6154" name="Rectangle 10"/>
          <p:cNvSpPr>
            <a:spLocks noChangeArrowheads="1"/>
          </p:cNvSpPr>
          <p:nvPr/>
        </p:nvSpPr>
        <p:spPr bwMode="auto">
          <a:xfrm>
            <a:off x="4431600" y="2766203"/>
            <a:ext cx="885600" cy="622146"/>
          </a:xfrm>
          <a:prstGeom prst="rect">
            <a:avLst/>
          </a:prstGeom>
          <a:solidFill>
            <a:srgbClr val="CCFF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Mixture of</a:t>
            </a:r>
          </a:p>
          <a:p>
            <a:pPr>
              <a:tabLst>
                <a:tab pos="512175" algn="l"/>
              </a:tabLst>
            </a:pPr>
            <a:r>
              <a:rPr lang="en-US" sz="1400" dirty="0">
                <a:solidFill>
                  <a:srgbClr val="000000"/>
                </a:solidFill>
                <a:latin typeface="Helvetica Neue Light" charset="0"/>
                <a:ea typeface="Helvetica Neue Light" charset="0"/>
                <a:cs typeface="Helvetica Neue Light" charset="0"/>
              </a:rPr>
              <a:t>Gaussians</a:t>
            </a:r>
          </a:p>
        </p:txBody>
      </p:sp>
      <p:sp>
        <p:nvSpPr>
          <p:cNvPr id="6155" name="Rectangle 11"/>
          <p:cNvSpPr>
            <a:spLocks noChangeArrowheads="1"/>
          </p:cNvSpPr>
          <p:nvPr/>
        </p:nvSpPr>
        <p:spPr bwMode="auto">
          <a:xfrm>
            <a:off x="3304080" y="2766203"/>
            <a:ext cx="885600" cy="622146"/>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MFCC</a:t>
            </a:r>
          </a:p>
        </p:txBody>
      </p:sp>
      <p:sp>
        <p:nvSpPr>
          <p:cNvPr id="6156" name="Line 12"/>
          <p:cNvSpPr>
            <a:spLocks noChangeShapeType="1"/>
          </p:cNvSpPr>
          <p:nvPr/>
        </p:nvSpPr>
        <p:spPr bwMode="auto">
          <a:xfrm>
            <a:off x="5329080" y="3094557"/>
            <a:ext cx="24408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57" name="Text Box 13"/>
          <p:cNvSpPr txBox="1">
            <a:spLocks noChangeArrowheads="1"/>
          </p:cNvSpPr>
          <p:nvPr/>
        </p:nvSpPr>
        <p:spPr bwMode="auto">
          <a:xfrm>
            <a:off x="6692040" y="2971424"/>
            <a:ext cx="98280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700" dirty="0">
                <a:latin typeface="Helvetica Neue Light" charset="0"/>
                <a:ea typeface="Helvetica Neue Light" charset="0"/>
                <a:cs typeface="Helvetica Neue Light" charset="0"/>
              </a:rPr>
              <a:t>\ˈd  </a:t>
            </a:r>
            <a:r>
              <a:rPr lang="en-US" sz="1700" dirty="0" err="1">
                <a:latin typeface="Helvetica Neue Light" charset="0"/>
                <a:ea typeface="Helvetica Neue Light" charset="0"/>
                <a:cs typeface="Helvetica Neue Light" charset="0"/>
              </a:rPr>
              <a:t>ē</a:t>
            </a:r>
            <a:r>
              <a:rPr lang="en-US" sz="1700" dirty="0">
                <a:latin typeface="Helvetica Neue Light" charset="0"/>
                <a:ea typeface="Helvetica Neue Light" charset="0"/>
                <a:cs typeface="Helvetica Neue Light" charset="0"/>
              </a:rPr>
              <a:t>  p\</a:t>
            </a:r>
          </a:p>
        </p:txBody>
      </p:sp>
      <p:sp>
        <p:nvSpPr>
          <p:cNvPr id="6158" name="Line 14"/>
          <p:cNvSpPr>
            <a:spLocks noChangeShapeType="1"/>
          </p:cNvSpPr>
          <p:nvPr/>
        </p:nvSpPr>
        <p:spPr bwMode="auto">
          <a:xfrm>
            <a:off x="6356160" y="1649366"/>
            <a:ext cx="2754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59" name="Line 15"/>
          <p:cNvSpPr>
            <a:spLocks noChangeShapeType="1"/>
          </p:cNvSpPr>
          <p:nvPr/>
        </p:nvSpPr>
        <p:spPr bwMode="auto">
          <a:xfrm>
            <a:off x="3039480" y="1649366"/>
            <a:ext cx="2376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60" name="Line 16"/>
          <p:cNvSpPr>
            <a:spLocks noChangeShapeType="1"/>
          </p:cNvSpPr>
          <p:nvPr/>
        </p:nvSpPr>
        <p:spPr bwMode="auto">
          <a:xfrm>
            <a:off x="4177800" y="1649366"/>
            <a:ext cx="24408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61" name="Text Box 17"/>
          <p:cNvSpPr txBox="1">
            <a:spLocks noChangeArrowheads="1"/>
          </p:cNvSpPr>
          <p:nvPr/>
        </p:nvSpPr>
        <p:spPr bwMode="auto">
          <a:xfrm>
            <a:off x="3512520" y="2007964"/>
            <a:ext cx="39528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408"/>
              </a:spcAft>
              <a:buSzPct val="45000"/>
            </a:pPr>
            <a:r>
              <a:rPr lang="en-US" sz="1600">
                <a:solidFill>
                  <a:srgbClr val="000000"/>
                </a:solidFill>
                <a:latin typeface="Droid Sans" charset="0"/>
                <a:ea typeface="Droid Sans" charset="0"/>
                <a:cs typeface="Droid Sans" charset="0"/>
              </a:rPr>
              <a:t>fixed</a:t>
            </a:r>
          </a:p>
        </p:txBody>
      </p:sp>
      <p:sp>
        <p:nvSpPr>
          <p:cNvPr id="6162" name="Text Box 18"/>
          <p:cNvSpPr txBox="1">
            <a:spLocks noChangeArrowheads="1"/>
          </p:cNvSpPr>
          <p:nvPr/>
        </p:nvSpPr>
        <p:spPr bwMode="auto">
          <a:xfrm>
            <a:off x="4234557" y="2007964"/>
            <a:ext cx="106272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nSpc>
                <a:spcPct val="104000"/>
              </a:lnSpc>
              <a:spcAft>
                <a:spcPts val="408"/>
              </a:spcAft>
              <a:buSzPct val="45000"/>
            </a:pPr>
            <a:r>
              <a:rPr lang="en-US" sz="1600">
                <a:latin typeface="Droid Sans" charset="0"/>
                <a:ea typeface="Droid Sans" charset="0"/>
                <a:cs typeface="Droid Sans" charset="0"/>
              </a:rPr>
              <a:t>unsupervised</a:t>
            </a:r>
          </a:p>
        </p:txBody>
      </p:sp>
      <p:sp>
        <p:nvSpPr>
          <p:cNvPr id="6163" name="Text Box 19"/>
          <p:cNvSpPr txBox="1">
            <a:spLocks noChangeArrowheads="1"/>
          </p:cNvSpPr>
          <p:nvPr/>
        </p:nvSpPr>
        <p:spPr bwMode="auto">
          <a:xfrm>
            <a:off x="5508360" y="2007964"/>
            <a:ext cx="86184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408"/>
              </a:spcAft>
              <a:buSzPct val="45000"/>
            </a:pPr>
            <a:r>
              <a:rPr lang="en-US" sz="1600" dirty="0">
                <a:latin typeface="Droid Sans" charset="0"/>
                <a:ea typeface="Droid Sans" charset="0"/>
                <a:cs typeface="Droid Sans" charset="0"/>
              </a:rPr>
              <a:t>supervised</a:t>
            </a:r>
          </a:p>
        </p:txBody>
      </p:sp>
      <p:sp>
        <p:nvSpPr>
          <p:cNvPr id="6164" name="Rectangle 20"/>
          <p:cNvSpPr>
            <a:spLocks noChangeArrowheads="1"/>
          </p:cNvSpPr>
          <p:nvPr/>
        </p:nvSpPr>
        <p:spPr bwMode="auto">
          <a:xfrm>
            <a:off x="5558040" y="1322090"/>
            <a:ext cx="777600" cy="622146"/>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classifier</a:t>
            </a:r>
          </a:p>
        </p:txBody>
      </p:sp>
      <p:sp>
        <p:nvSpPr>
          <p:cNvPr id="6165" name="Rectangle 21"/>
          <p:cNvSpPr>
            <a:spLocks noChangeArrowheads="1"/>
          </p:cNvSpPr>
          <p:nvPr/>
        </p:nvSpPr>
        <p:spPr bwMode="auto">
          <a:xfrm>
            <a:off x="4431600" y="1322090"/>
            <a:ext cx="885600" cy="622146"/>
          </a:xfrm>
          <a:prstGeom prst="rect">
            <a:avLst/>
          </a:prstGeom>
          <a:solidFill>
            <a:srgbClr val="CCFF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K-Means/</a:t>
            </a:r>
          </a:p>
          <a:p>
            <a:pPr>
              <a:tabLst>
                <a:tab pos="512175" algn="l"/>
              </a:tabLst>
            </a:pPr>
            <a:r>
              <a:rPr lang="en-US" sz="1400" dirty="0">
                <a:solidFill>
                  <a:srgbClr val="000000"/>
                </a:solidFill>
                <a:latin typeface="Helvetica Neue Light" charset="0"/>
                <a:ea typeface="Helvetica Neue Light" charset="0"/>
                <a:cs typeface="Helvetica Neue Light" charset="0"/>
              </a:rPr>
              <a:t>pooling</a:t>
            </a:r>
          </a:p>
        </p:txBody>
      </p:sp>
      <p:sp>
        <p:nvSpPr>
          <p:cNvPr id="6166" name="Rectangle 22"/>
          <p:cNvSpPr>
            <a:spLocks noChangeArrowheads="1"/>
          </p:cNvSpPr>
          <p:nvPr/>
        </p:nvSpPr>
        <p:spPr bwMode="auto">
          <a:xfrm>
            <a:off x="3304080" y="1322090"/>
            <a:ext cx="885600" cy="622146"/>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SIFT/HOG</a:t>
            </a:r>
          </a:p>
        </p:txBody>
      </p:sp>
      <p:sp>
        <p:nvSpPr>
          <p:cNvPr id="6167" name="Line 23"/>
          <p:cNvSpPr>
            <a:spLocks noChangeShapeType="1"/>
          </p:cNvSpPr>
          <p:nvPr/>
        </p:nvSpPr>
        <p:spPr bwMode="auto">
          <a:xfrm>
            <a:off x="5329080" y="1649366"/>
            <a:ext cx="24408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68" name="Text Box 24"/>
          <p:cNvSpPr txBox="1">
            <a:spLocks noChangeArrowheads="1"/>
          </p:cNvSpPr>
          <p:nvPr/>
        </p:nvSpPr>
        <p:spPr bwMode="auto">
          <a:xfrm>
            <a:off x="6692040" y="1526233"/>
            <a:ext cx="77760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700" dirty="0">
                <a:latin typeface="Helvetica Neue Light" charset="0"/>
                <a:ea typeface="Helvetica Neue Light" charset="0"/>
                <a:cs typeface="Helvetica Neue Light" charset="0"/>
              </a:rPr>
              <a:t>“car”</a:t>
            </a:r>
          </a:p>
        </p:txBody>
      </p:sp>
      <p:sp>
        <p:nvSpPr>
          <p:cNvPr id="6169" name="Line 25"/>
          <p:cNvSpPr>
            <a:spLocks noChangeShapeType="1"/>
          </p:cNvSpPr>
          <p:nvPr/>
        </p:nvSpPr>
        <p:spPr bwMode="auto">
          <a:xfrm>
            <a:off x="6357241" y="4491141"/>
            <a:ext cx="275400" cy="108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70" name="Line 26"/>
          <p:cNvSpPr>
            <a:spLocks noChangeShapeType="1"/>
          </p:cNvSpPr>
          <p:nvPr/>
        </p:nvSpPr>
        <p:spPr bwMode="auto">
          <a:xfrm>
            <a:off x="3039480" y="4491141"/>
            <a:ext cx="237600" cy="108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71" name="Line 27"/>
          <p:cNvSpPr>
            <a:spLocks noChangeShapeType="1"/>
          </p:cNvSpPr>
          <p:nvPr/>
        </p:nvSpPr>
        <p:spPr bwMode="auto">
          <a:xfrm>
            <a:off x="4177800" y="4491141"/>
            <a:ext cx="244080" cy="108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72" name="Text Box 28"/>
          <p:cNvSpPr txBox="1">
            <a:spLocks noChangeArrowheads="1"/>
          </p:cNvSpPr>
          <p:nvPr/>
        </p:nvSpPr>
        <p:spPr bwMode="auto">
          <a:xfrm>
            <a:off x="3512520" y="4849741"/>
            <a:ext cx="39528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408"/>
              </a:spcAft>
              <a:buSzPct val="45000"/>
            </a:pPr>
            <a:r>
              <a:rPr lang="en-US" sz="1600" dirty="0">
                <a:solidFill>
                  <a:srgbClr val="000000"/>
                </a:solidFill>
                <a:latin typeface="Droid Sans" charset="0"/>
                <a:ea typeface="Droid Sans" charset="0"/>
                <a:cs typeface="Droid Sans" charset="0"/>
              </a:rPr>
              <a:t>fixed</a:t>
            </a:r>
          </a:p>
        </p:txBody>
      </p:sp>
      <p:sp>
        <p:nvSpPr>
          <p:cNvPr id="6173" name="Text Box 29"/>
          <p:cNvSpPr txBox="1">
            <a:spLocks noChangeArrowheads="1"/>
          </p:cNvSpPr>
          <p:nvPr/>
        </p:nvSpPr>
        <p:spPr bwMode="auto">
          <a:xfrm>
            <a:off x="4234557" y="4849741"/>
            <a:ext cx="106272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nSpc>
                <a:spcPct val="104000"/>
              </a:lnSpc>
              <a:spcAft>
                <a:spcPts val="408"/>
              </a:spcAft>
              <a:buSzPct val="45000"/>
            </a:pPr>
            <a:r>
              <a:rPr lang="en-US" sz="1600">
                <a:latin typeface="Droid Sans" charset="0"/>
                <a:ea typeface="Droid Sans" charset="0"/>
                <a:cs typeface="Droid Sans" charset="0"/>
              </a:rPr>
              <a:t>unsupervised</a:t>
            </a:r>
          </a:p>
        </p:txBody>
      </p:sp>
      <p:sp>
        <p:nvSpPr>
          <p:cNvPr id="6174" name="Text Box 30"/>
          <p:cNvSpPr txBox="1">
            <a:spLocks noChangeArrowheads="1"/>
          </p:cNvSpPr>
          <p:nvPr/>
        </p:nvSpPr>
        <p:spPr bwMode="auto">
          <a:xfrm>
            <a:off x="5508360" y="4849741"/>
            <a:ext cx="86184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408"/>
              </a:spcAft>
              <a:buSzPct val="45000"/>
            </a:pPr>
            <a:r>
              <a:rPr lang="en-US" sz="1600">
                <a:latin typeface="Droid Sans" charset="0"/>
                <a:ea typeface="Droid Sans" charset="0"/>
                <a:cs typeface="Droid Sans" charset="0"/>
              </a:rPr>
              <a:t>supervised</a:t>
            </a:r>
          </a:p>
        </p:txBody>
      </p:sp>
      <p:sp>
        <p:nvSpPr>
          <p:cNvPr id="6175" name="Rectangle 31"/>
          <p:cNvSpPr>
            <a:spLocks noChangeArrowheads="1"/>
          </p:cNvSpPr>
          <p:nvPr/>
        </p:nvSpPr>
        <p:spPr bwMode="auto">
          <a:xfrm>
            <a:off x="5558040" y="4162790"/>
            <a:ext cx="777600" cy="622146"/>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classifier</a:t>
            </a:r>
          </a:p>
        </p:txBody>
      </p:sp>
      <p:sp>
        <p:nvSpPr>
          <p:cNvPr id="6176" name="Rectangle 32"/>
          <p:cNvSpPr>
            <a:spLocks noChangeArrowheads="1"/>
          </p:cNvSpPr>
          <p:nvPr/>
        </p:nvSpPr>
        <p:spPr bwMode="auto">
          <a:xfrm>
            <a:off x="4431600" y="4162790"/>
            <a:ext cx="885600" cy="622146"/>
          </a:xfrm>
          <a:prstGeom prst="rect">
            <a:avLst/>
          </a:prstGeom>
          <a:solidFill>
            <a:srgbClr val="CCFF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n-grams</a:t>
            </a:r>
          </a:p>
        </p:txBody>
      </p:sp>
      <p:sp>
        <p:nvSpPr>
          <p:cNvPr id="6177" name="Rectangle 33"/>
          <p:cNvSpPr>
            <a:spLocks noChangeArrowheads="1"/>
          </p:cNvSpPr>
          <p:nvPr/>
        </p:nvSpPr>
        <p:spPr bwMode="auto">
          <a:xfrm>
            <a:off x="3305160" y="4162790"/>
            <a:ext cx="885600" cy="622146"/>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Parse Tree</a:t>
            </a:r>
          </a:p>
          <a:p>
            <a:pPr>
              <a:tabLst>
                <a:tab pos="512175" algn="l"/>
              </a:tabLst>
            </a:pPr>
            <a:r>
              <a:rPr lang="en-US" sz="1400" dirty="0">
                <a:solidFill>
                  <a:srgbClr val="000000"/>
                </a:solidFill>
                <a:latin typeface="Helvetica Neue Light" charset="0"/>
                <a:ea typeface="Helvetica Neue Light" charset="0"/>
                <a:cs typeface="Helvetica Neue Light" charset="0"/>
              </a:rPr>
              <a:t>Syntactic</a:t>
            </a:r>
          </a:p>
        </p:txBody>
      </p:sp>
      <p:sp>
        <p:nvSpPr>
          <p:cNvPr id="6178" name="Line 34"/>
          <p:cNvSpPr>
            <a:spLocks noChangeShapeType="1"/>
          </p:cNvSpPr>
          <p:nvPr/>
        </p:nvSpPr>
        <p:spPr bwMode="auto">
          <a:xfrm>
            <a:off x="5329080" y="4491141"/>
            <a:ext cx="244080" cy="108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79" name="Text Box 35"/>
          <p:cNvSpPr txBox="1">
            <a:spLocks noChangeArrowheads="1"/>
          </p:cNvSpPr>
          <p:nvPr/>
        </p:nvSpPr>
        <p:spPr bwMode="auto">
          <a:xfrm>
            <a:off x="6692040" y="4368012"/>
            <a:ext cx="77760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700">
                <a:latin typeface="Helvetica Neue Light" charset="0"/>
                <a:ea typeface="Helvetica Neue Light" charset="0"/>
                <a:cs typeface="Helvetica Neue Light" charset="0"/>
              </a:rPr>
              <a:t>“+”</a:t>
            </a:r>
          </a:p>
        </p:txBody>
      </p:sp>
      <p:sp>
        <p:nvSpPr>
          <p:cNvPr id="6180" name="Text Box 36"/>
          <p:cNvSpPr txBox="1">
            <a:spLocks noChangeArrowheads="1"/>
          </p:cNvSpPr>
          <p:nvPr/>
        </p:nvSpPr>
        <p:spPr bwMode="auto">
          <a:xfrm>
            <a:off x="980055" y="4291321"/>
            <a:ext cx="2182546" cy="4093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3072" rIns="63678" bIns="3184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pPr algn="just"/>
            <a:r>
              <a:rPr lang="en-US">
                <a:latin typeface="Helvetica Neue Light" charset="0"/>
                <a:ea typeface="Helvetica Neue Light" charset="0"/>
                <a:cs typeface="Helvetica Neue Light" charset="0"/>
              </a:rPr>
              <a:t>This burrito place</a:t>
            </a:r>
          </a:p>
          <a:p>
            <a:pPr algn="just"/>
            <a:r>
              <a:rPr lang="en-US" dirty="0">
                <a:latin typeface="Helvetica Neue Light" charset="0"/>
                <a:ea typeface="Helvetica Neue Light" charset="0"/>
                <a:cs typeface="Helvetica Neue Light" charset="0"/>
              </a:rPr>
              <a:t>is yummy and fun!</a:t>
            </a:r>
          </a:p>
        </p:txBody>
      </p:sp>
      <p:sp>
        <p:nvSpPr>
          <p:cNvPr id="6182" name="Text Box 38"/>
          <p:cNvSpPr txBox="1">
            <a:spLocks noChangeArrowheads="1"/>
          </p:cNvSpPr>
          <p:nvPr/>
        </p:nvSpPr>
        <p:spPr bwMode="auto">
          <a:xfrm>
            <a:off x="1200240" y="960254"/>
            <a:ext cx="108864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1700">
                <a:solidFill>
                  <a:srgbClr val="000080"/>
                </a:solidFill>
                <a:latin typeface="Helvetica Neue Medium" charset="0"/>
                <a:ea typeface="Helvetica Neue Medium" charset="0"/>
                <a:cs typeface="Helvetica Neue Medium" charset="0"/>
              </a:rPr>
              <a:t>VISION</a:t>
            </a:r>
          </a:p>
        </p:txBody>
      </p:sp>
      <p:sp>
        <p:nvSpPr>
          <p:cNvPr id="6183" name="Text Box 39"/>
          <p:cNvSpPr txBox="1">
            <a:spLocks noChangeArrowheads="1"/>
          </p:cNvSpPr>
          <p:nvPr/>
        </p:nvSpPr>
        <p:spPr bwMode="auto">
          <a:xfrm>
            <a:off x="1201320" y="2384923"/>
            <a:ext cx="108864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1700" dirty="0">
                <a:solidFill>
                  <a:srgbClr val="000080"/>
                </a:solidFill>
                <a:latin typeface="Helvetica Neue Medium" charset="0"/>
                <a:ea typeface="Helvetica Neue Medium" charset="0"/>
                <a:cs typeface="Helvetica Neue Medium" charset="0"/>
              </a:rPr>
              <a:t>SPEECH</a:t>
            </a:r>
          </a:p>
        </p:txBody>
      </p:sp>
      <p:sp>
        <p:nvSpPr>
          <p:cNvPr id="6184" name="Text Box 40"/>
          <p:cNvSpPr txBox="1">
            <a:spLocks noChangeArrowheads="1"/>
          </p:cNvSpPr>
          <p:nvPr/>
        </p:nvSpPr>
        <p:spPr bwMode="auto">
          <a:xfrm>
            <a:off x="1201320" y="3927325"/>
            <a:ext cx="108864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1700" dirty="0">
                <a:solidFill>
                  <a:srgbClr val="000080"/>
                </a:solidFill>
                <a:latin typeface="Helvetica Neue Medium" charset="0"/>
                <a:ea typeface="Helvetica Neue Medium" charset="0"/>
                <a:cs typeface="Helvetica Neue Medium" charset="0"/>
              </a:rPr>
              <a:t>NLP</a:t>
            </a:r>
          </a:p>
        </p:txBody>
      </p:sp>
      <p:sp>
        <p:nvSpPr>
          <p:cNvPr id="46" name="Title 1"/>
          <p:cNvSpPr txBox="1">
            <a:spLocks/>
          </p:cNvSpPr>
          <p:nvPr/>
        </p:nvSpPr>
        <p:spPr>
          <a:xfrm>
            <a:off x="1143000" y="171450"/>
            <a:ext cx="6858000" cy="514350"/>
          </a:xfrm>
          <a:prstGeom prst="rect">
            <a:avLst/>
          </a:prstGeom>
        </p:spPr>
        <p:txBody>
          <a:bodyPr lIns="71323" tIns="35662" rIns="71323" bIns="35662">
            <a:noAutofit/>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endParaRPr lang="en-US" dirty="0">
              <a:latin typeface="Helvetica Neue Light" charset="0"/>
              <a:ea typeface="Helvetica Neue Light" charset="0"/>
              <a:cs typeface="Helvetica Neue Light" charset="0"/>
            </a:endParaRPr>
          </a:p>
        </p:txBody>
      </p:sp>
      <p:grpSp>
        <p:nvGrpSpPr>
          <p:cNvPr id="2" name="Group 1"/>
          <p:cNvGrpSpPr/>
          <p:nvPr/>
        </p:nvGrpSpPr>
        <p:grpSpPr>
          <a:xfrm>
            <a:off x="5429248" y="843431"/>
            <a:ext cx="1535951" cy="4286250"/>
            <a:chOff x="5715000" y="990600"/>
            <a:chExt cx="2047935" cy="5715000"/>
          </a:xfrm>
        </p:grpSpPr>
        <p:cxnSp>
          <p:nvCxnSpPr>
            <p:cNvPr id="3" name="Straight Connector 2"/>
            <p:cNvCxnSpPr/>
            <p:nvPr/>
          </p:nvCxnSpPr>
          <p:spPr bwMode="auto">
            <a:xfrm>
              <a:off x="5715000" y="990600"/>
              <a:ext cx="0" cy="5715000"/>
            </a:xfrm>
            <a:prstGeom prst="line">
              <a:avLst/>
            </a:prstGeom>
            <a:ln>
              <a:prstDash val="dash"/>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6240172" y="1133828"/>
              <a:ext cx="1522763" cy="471924"/>
            </a:xfrm>
            <a:prstGeom prst="rect">
              <a:avLst/>
            </a:prstGeom>
            <a:noFill/>
          </p:spPr>
          <p:txBody>
            <a:bodyPr wrap="none" rtlCol="0">
              <a:spAutoFit/>
            </a:bodyPr>
            <a:lstStyle/>
            <a:p>
              <a:r>
                <a:rPr lang="en-US" sz="1700" dirty="0">
                  <a:latin typeface="Droid Sans" charset="0"/>
                  <a:ea typeface="Droid Sans" charset="0"/>
                  <a:cs typeface="Droid Sans" charset="0"/>
                </a:rPr>
                <a:t>“Learned”</a:t>
              </a:r>
            </a:p>
          </p:txBody>
        </p:sp>
        <p:cxnSp>
          <p:nvCxnSpPr>
            <p:cNvPr id="6" name="Straight Arrow Connector 5"/>
            <p:cNvCxnSpPr/>
            <p:nvPr/>
          </p:nvCxnSpPr>
          <p:spPr bwMode="auto">
            <a:xfrm>
              <a:off x="5715000" y="1371600"/>
              <a:ext cx="609600" cy="0"/>
            </a:xfrm>
            <a:prstGeom prst="straightConnector1">
              <a:avLst/>
            </a:prstGeom>
            <a:ln>
              <a:prstDash val="dash"/>
              <a:headEnd type="none" w="med" len="med"/>
              <a:tailEnd type="arrow"/>
            </a:ln>
          </p:spPr>
          <p:style>
            <a:lnRef idx="3">
              <a:schemeClr val="accent2"/>
            </a:lnRef>
            <a:fillRef idx="0">
              <a:schemeClr val="accent2"/>
            </a:fillRef>
            <a:effectRef idx="2">
              <a:schemeClr val="accent2"/>
            </a:effectRef>
            <a:fontRef idx="minor">
              <a:schemeClr val="tx1"/>
            </a:fontRef>
          </p:style>
        </p:cxnSp>
      </p:grpSp>
      <p:sp>
        <p:nvSpPr>
          <p:cNvPr id="5" name="Title 4"/>
          <p:cNvSpPr>
            <a:spLocks noGrp="1"/>
          </p:cNvSpPr>
          <p:nvPr>
            <p:ph type="title"/>
          </p:nvPr>
        </p:nvSpPr>
        <p:spPr/>
        <p:txBody>
          <a:bodyPr/>
          <a:lstStyle/>
          <a:p>
            <a:r>
              <a:rPr lang="en-US" sz="3200" dirty="0"/>
              <a:t>Deep Learning = End-to-End Learning</a:t>
            </a:r>
          </a:p>
        </p:txBody>
      </p:sp>
      <p:sp>
        <p:nvSpPr>
          <p:cNvPr id="49" name="Slide Number Placeholder 4"/>
          <p:cNvSpPr>
            <a:spLocks noGrp="1"/>
          </p:cNvSpPr>
          <p:nvPr>
            <p:ph type="sldNum" sz="quarter" idx="4294967295"/>
          </p:nvPr>
        </p:nvSpPr>
        <p:spPr>
          <a:xfrm>
            <a:off x="8626997" y="4963887"/>
            <a:ext cx="541565" cy="179614"/>
          </a:xfrm>
          <a:prstGeom prst="rect">
            <a:avLst/>
          </a:prstGeom>
        </p:spPr>
        <p:txBody>
          <a:bodyPr lIns="71323" tIns="35662" rIns="71323" bIns="35662"/>
          <a:lstStyle/>
          <a:p>
            <a:pPr>
              <a:defRPr/>
            </a:pPr>
            <a:fld id="{7134A590-6033-DE48-865B-A0558AEFCBD1}" type="slidenum">
              <a:rPr lang="en-US" smtClean="0"/>
              <a:pPr>
                <a:defRPr/>
              </a:pPr>
              <a:t>13</a:t>
            </a:fld>
            <a:endParaRPr lang="en-US"/>
          </a:p>
        </p:txBody>
      </p:sp>
      <p:sp>
        <p:nvSpPr>
          <p:cNvPr id="52" name="Title 1"/>
          <p:cNvSpPr txBox="1">
            <a:spLocks/>
          </p:cNvSpPr>
          <p:nvPr/>
        </p:nvSpPr>
        <p:spPr>
          <a:xfrm>
            <a:off x="258886" y="534784"/>
            <a:ext cx="8714030" cy="354153"/>
          </a:xfrm>
          <a:prstGeom prst="rect">
            <a:avLst/>
          </a:prstGeom>
        </p:spPr>
        <p:txBody>
          <a:bodyPr vert="horz" lIns="95098" tIns="47549" rIns="95098" bIns="47549" rtlCol="0" anchor="ctr">
            <a:noAutofit/>
          </a:bodyPr>
          <a:lstStyle>
            <a:lvl1pPr algn="l" defTabSz="685800" rtl="0" eaLnBrk="1" latinLnBrk="0" hangingPunct="1">
              <a:lnSpc>
                <a:spcPct val="90000"/>
              </a:lnSpc>
              <a:spcBef>
                <a:spcPct val="0"/>
              </a:spcBef>
              <a:buNone/>
              <a:defRPr sz="3200" b="0" i="0" kern="1200">
                <a:solidFill>
                  <a:srgbClr val="223961"/>
                </a:solidFill>
                <a:latin typeface="Helvetica Neue Light" charset="0"/>
                <a:ea typeface="Helvetica Neue Light" charset="0"/>
                <a:cs typeface="Helvetica Neue Light" charset="0"/>
              </a:defRPr>
            </a:lvl1pPr>
          </a:lstStyle>
          <a:p>
            <a:endParaRPr lang="en-US" sz="2900" dirty="0"/>
          </a:p>
        </p:txBody>
      </p:sp>
      <p:sp>
        <p:nvSpPr>
          <p:cNvPr id="50" name="Rectangle 49"/>
          <p:cNvSpPr/>
          <p:nvPr/>
        </p:nvSpPr>
        <p:spPr>
          <a:xfrm>
            <a:off x="254281" y="4843908"/>
            <a:ext cx="1611282" cy="241298"/>
          </a:xfrm>
          <a:prstGeom prst="rect">
            <a:avLst/>
          </a:prstGeom>
        </p:spPr>
        <p:txBody>
          <a:bodyPr wrap="square" lIns="71323" tIns="35662" rIns="71323" bIns="35662">
            <a:spAutoFit/>
          </a:bodyPr>
          <a:lstStyle/>
          <a:p>
            <a:pPr>
              <a:defRPr/>
            </a:pPr>
            <a:r>
              <a:rPr lang="en-US" sz="1100" dirty="0">
                <a:solidFill>
                  <a:schemeClr val="bg1">
                    <a:lumMod val="65000"/>
                  </a:schemeClr>
                </a:solidFill>
                <a:latin typeface="Arial" charset="0"/>
                <a:ea typeface="Arial" charset="0"/>
                <a:cs typeface="Arial" charset="0"/>
              </a:rPr>
              <a:t>Yann </a:t>
            </a:r>
            <a:r>
              <a:rPr lang="en-US" sz="1100" dirty="0" err="1">
                <a:solidFill>
                  <a:schemeClr val="bg1">
                    <a:lumMod val="65000"/>
                  </a:schemeClr>
                </a:solidFill>
                <a:latin typeface="Arial" charset="0"/>
                <a:ea typeface="Arial" charset="0"/>
                <a:cs typeface="Arial" charset="0"/>
              </a:rPr>
              <a:t>LeCun</a:t>
            </a:r>
            <a:endParaRPr lang="en-US" sz="1100" dirty="0">
              <a:solidFill>
                <a:schemeClr val="bg1">
                  <a:lumMod val="65000"/>
                </a:schemeClr>
              </a:solidFill>
              <a:latin typeface="Arial" charset="0"/>
              <a:ea typeface="Arial" charset="0"/>
              <a:cs typeface="Arial" charset="0"/>
            </a:endParaRPr>
          </a:p>
        </p:txBody>
      </p:sp>
    </p:spTree>
    <p:extLst>
      <p:ext uri="{BB962C8B-B14F-4D97-AF65-F5344CB8AC3E}">
        <p14:creationId xmlns:p14="http://schemas.microsoft.com/office/powerpoint/2010/main" val="3264615299"/>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022E-16 4.44444E-6 L -0.24757 0.00864 " pathEditMode="relative" rAng="0" ptsTypes="AA">
                                      <p:cBhvr>
                                        <p:cTn id="6" dur="2000" fill="hold"/>
                                        <p:tgtEl>
                                          <p:spTgt spid="2"/>
                                        </p:tgtEl>
                                        <p:attrNameLst>
                                          <p:attrName>ppt_x</p:attrName>
                                          <p:attrName>ppt_y</p:attrName>
                                        </p:attrNameLst>
                                      </p:cBhvr>
                                      <p:rCtr x="-12378" y="4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Shape 875"/>
          <p:cNvSpPr txBox="1">
            <a:spLocks noGrp="1"/>
          </p:cNvSpPr>
          <p:nvPr>
            <p:ph type="title"/>
          </p:nvPr>
        </p:nvSpPr>
        <p:spPr>
          <a:xfrm>
            <a:off x="0" y="0"/>
            <a:ext cx="9144000" cy="57267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4000" b="0" i="0" u="none" strike="noStrike" cap="none">
                <a:solidFill>
                  <a:schemeClr val="dk1"/>
                </a:solidFill>
                <a:latin typeface="Arial"/>
                <a:ea typeface="Arial"/>
                <a:cs typeface="Arial"/>
                <a:sym typeface="Arial"/>
              </a:rPr>
              <a:t>Why are things working today?</a:t>
            </a:r>
            <a:endParaRPr sz="4000" b="0" i="0" u="none" strike="noStrike" cap="none">
              <a:solidFill>
                <a:schemeClr val="dk1"/>
              </a:solidFill>
              <a:latin typeface="Arial"/>
              <a:ea typeface="Arial"/>
              <a:cs typeface="Arial"/>
              <a:sym typeface="Arial"/>
            </a:endParaRPr>
          </a:p>
        </p:txBody>
      </p:sp>
      <p:sp>
        <p:nvSpPr>
          <p:cNvPr id="876" name="Shape 876"/>
          <p:cNvSpPr txBox="1">
            <a:spLocks noGrp="1"/>
          </p:cNvSpPr>
          <p:nvPr>
            <p:ph type="ftr" idx="4294967295"/>
          </p:nvPr>
        </p:nvSpPr>
        <p:spPr>
          <a:xfrm>
            <a:off x="152400" y="4800600"/>
            <a:ext cx="28956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7F7F7F"/>
              </a:buClr>
              <a:buFont typeface="Arial"/>
              <a:buNone/>
            </a:pPr>
            <a:r>
              <a:rPr lang="en">
                <a:solidFill>
                  <a:srgbClr val="7F7F7F"/>
                </a:solidFill>
              </a:rPr>
              <a:t> </a:t>
            </a:r>
            <a:endParaRPr sz="1400">
              <a:solidFill>
                <a:srgbClr val="7F7F7F"/>
              </a:solidFill>
              <a:latin typeface="Arial"/>
              <a:ea typeface="Arial"/>
              <a:cs typeface="Arial"/>
              <a:sym typeface="Arial"/>
            </a:endParaRPr>
          </a:p>
        </p:txBody>
      </p:sp>
      <p:sp>
        <p:nvSpPr>
          <p:cNvPr id="877" name="Shape 877"/>
          <p:cNvSpPr txBox="1">
            <a:spLocks noGrp="1"/>
          </p:cNvSpPr>
          <p:nvPr>
            <p:ph type="body" idx="1"/>
          </p:nvPr>
        </p:nvSpPr>
        <p:spPr>
          <a:xfrm>
            <a:off x="174075" y="647415"/>
            <a:ext cx="8658300" cy="371574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 sz="2400" b="0" i="0" u="none" strike="noStrike" cap="none">
                <a:solidFill>
                  <a:schemeClr val="dk1"/>
                </a:solidFill>
                <a:latin typeface="Arial"/>
                <a:ea typeface="Arial"/>
                <a:cs typeface="Arial"/>
                <a:sym typeface="Arial"/>
              </a:rPr>
              <a:t>More compute power </a:t>
            </a:r>
            <a:endParaRPr/>
          </a:p>
          <a:p>
            <a:pPr marL="742950" marR="0" lvl="1" indent="-285750" algn="l" rtl="0">
              <a:spcBef>
                <a:spcPts val="40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GPUs are ~50x faster</a:t>
            </a:r>
            <a:endParaRPr sz="2400" b="0" i="0" u="none" strike="noStrike" cap="none">
              <a:solidFill>
                <a:schemeClr val="dk1"/>
              </a:solidFill>
              <a:latin typeface="Arial"/>
              <a:ea typeface="Arial"/>
              <a:cs typeface="Arial"/>
              <a:sym typeface="Arial"/>
            </a:endParaRPr>
          </a:p>
          <a:p>
            <a:pPr marL="342900" marR="0" lvl="0" indent="-342900" algn="l" rtl="0">
              <a:spcBef>
                <a:spcPts val="480"/>
              </a:spcBef>
              <a:spcAft>
                <a:spcPts val="0"/>
              </a:spcAft>
              <a:buClr>
                <a:schemeClr val="dk1"/>
              </a:buClr>
              <a:buSzPts val="2400"/>
              <a:buFont typeface="Arial"/>
              <a:buChar char="•"/>
            </a:pPr>
            <a:r>
              <a:rPr lang="en" sz="2400" b="0" i="0" u="none" strike="noStrike" cap="none">
                <a:solidFill>
                  <a:schemeClr val="dk1"/>
                </a:solidFill>
                <a:latin typeface="Arial"/>
                <a:ea typeface="Arial"/>
                <a:cs typeface="Arial"/>
                <a:sym typeface="Arial"/>
              </a:rPr>
              <a:t>More data</a:t>
            </a:r>
            <a:endParaRPr/>
          </a:p>
          <a:p>
            <a:pPr marL="742950" marR="0" lvl="1" indent="-285750" algn="l" rtl="0">
              <a:spcBef>
                <a:spcPts val="40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10</a:t>
            </a:r>
            <a:r>
              <a:rPr lang="en" sz="2000" b="0" i="0" u="none" strike="noStrike" cap="none" baseline="30000">
                <a:solidFill>
                  <a:schemeClr val="dk1"/>
                </a:solidFill>
                <a:latin typeface="Arial"/>
                <a:ea typeface="Arial"/>
                <a:cs typeface="Arial"/>
                <a:sym typeface="Arial"/>
              </a:rPr>
              <a:t>8</a:t>
            </a:r>
            <a:r>
              <a:rPr lang="en" sz="2000" b="0" i="0" u="none" strike="noStrike" cap="none">
                <a:solidFill>
                  <a:schemeClr val="dk1"/>
                </a:solidFill>
                <a:latin typeface="Arial"/>
                <a:ea typeface="Arial"/>
                <a:cs typeface="Arial"/>
                <a:sym typeface="Arial"/>
              </a:rPr>
              <a:t> samples (compared to 10</a:t>
            </a:r>
            <a:r>
              <a:rPr lang="en" sz="2000" b="0" i="0" u="none" strike="noStrike" cap="none" baseline="30000">
                <a:solidFill>
                  <a:schemeClr val="dk1"/>
                </a:solidFill>
                <a:latin typeface="Arial"/>
                <a:ea typeface="Arial"/>
                <a:cs typeface="Arial"/>
                <a:sym typeface="Arial"/>
              </a:rPr>
              <a:t>3</a:t>
            </a:r>
            <a:r>
              <a:rPr lang="en" sz="2000" b="0" i="0" u="none" strike="noStrike" cap="none">
                <a:solidFill>
                  <a:schemeClr val="dk1"/>
                </a:solidFill>
                <a:latin typeface="Arial"/>
                <a:ea typeface="Arial"/>
                <a:cs typeface="Arial"/>
                <a:sym typeface="Arial"/>
              </a:rPr>
              <a:t> in 1990s)</a:t>
            </a:r>
            <a:endParaRPr sz="2400" b="0" i="0" u="none" strike="noStrike" cap="none">
              <a:solidFill>
                <a:schemeClr val="dk1"/>
              </a:solidFill>
              <a:latin typeface="Arial"/>
              <a:ea typeface="Arial"/>
              <a:cs typeface="Arial"/>
              <a:sym typeface="Arial"/>
            </a:endParaRPr>
          </a:p>
          <a:p>
            <a:pPr marL="342900" marR="0" lvl="0" indent="-342900" algn="l" rtl="0">
              <a:spcBef>
                <a:spcPts val="480"/>
              </a:spcBef>
              <a:spcAft>
                <a:spcPts val="0"/>
              </a:spcAft>
              <a:buClr>
                <a:schemeClr val="dk1"/>
              </a:buClr>
              <a:buSzPts val="2400"/>
              <a:buFont typeface="Arial"/>
              <a:buChar char="•"/>
            </a:pPr>
            <a:r>
              <a:rPr lang="en" sz="2400" b="0" i="0" u="none" strike="noStrike" cap="none">
                <a:solidFill>
                  <a:schemeClr val="dk1"/>
                </a:solidFill>
                <a:latin typeface="Arial"/>
                <a:ea typeface="Arial"/>
                <a:cs typeface="Arial"/>
                <a:sym typeface="Arial"/>
              </a:rPr>
              <a:t>Better algorithms/models/regularizers</a:t>
            </a:r>
            <a:endParaRPr sz="2400" b="0" i="0" u="none" strike="noStrike" cap="none">
              <a:solidFill>
                <a:schemeClr val="dk1"/>
              </a:solidFill>
              <a:latin typeface="Arial"/>
              <a:ea typeface="Arial"/>
              <a:cs typeface="Arial"/>
              <a:sym typeface="Arial"/>
            </a:endParaRPr>
          </a:p>
          <a:p>
            <a:pPr marL="742950" marR="0" lvl="1" indent="-285750" algn="l" rtl="0">
              <a:spcBef>
                <a:spcPts val="40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Dropout</a:t>
            </a:r>
            <a:endParaRPr/>
          </a:p>
          <a:p>
            <a:pPr marL="742950" marR="0" lvl="1" indent="-285750" algn="l" rtl="0">
              <a:spcBef>
                <a:spcPts val="40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ReLu</a:t>
            </a:r>
            <a:endParaRPr sz="2000" b="0" i="0" u="none" strike="noStrike" cap="none">
              <a:solidFill>
                <a:schemeClr val="dk1"/>
              </a:solidFill>
              <a:latin typeface="Arial"/>
              <a:ea typeface="Arial"/>
              <a:cs typeface="Arial"/>
              <a:sym typeface="Arial"/>
            </a:endParaRPr>
          </a:p>
          <a:p>
            <a:pPr marL="742950" marR="0" lvl="1" indent="-285750" algn="l" rtl="0">
              <a:spcBef>
                <a:spcPts val="40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Batch-Normalization</a:t>
            </a:r>
            <a:endParaRPr/>
          </a:p>
          <a:p>
            <a:pPr marL="742950" marR="0" lvl="1" indent="-285750" algn="l" rtl="0">
              <a:spcBef>
                <a:spcPts val="400"/>
              </a:spcBef>
              <a:spcAft>
                <a:spcPts val="0"/>
              </a:spcAft>
              <a:buClr>
                <a:schemeClr val="dk1"/>
              </a:buClr>
              <a:buSzPts val="2000"/>
              <a:buFont typeface="Arial"/>
              <a:buChar char="–"/>
            </a:pPr>
            <a:r>
              <a:rPr lang="en" sz="2000" b="0" i="0" u="none" strike="noStrike" cap="none">
                <a:solidFill>
                  <a:schemeClr val="dk1"/>
                </a:solidFill>
                <a:latin typeface="Arial"/>
                <a:ea typeface="Arial"/>
                <a:cs typeface="Arial"/>
                <a:sym typeface="Arial"/>
              </a:rPr>
              <a:t>…</a:t>
            </a:r>
            <a:endParaRPr/>
          </a:p>
          <a:p>
            <a:pPr marL="742950" marR="0" lvl="1" indent="-158750" algn="l" rtl="0">
              <a:spcBef>
                <a:spcPts val="4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878" name="Shape 878"/>
          <p:cNvSpPr txBox="1"/>
          <p:nvPr/>
        </p:nvSpPr>
        <p:spPr>
          <a:xfrm>
            <a:off x="70250" y="4437900"/>
            <a:ext cx="30000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Dhruv Batra</a:t>
            </a:r>
            <a:endParaRPr>
              <a:solidFill>
                <a:srgbClr val="7F7F7F"/>
              </a:solidFill>
            </a:endParaRPr>
          </a:p>
        </p:txBody>
      </p:sp>
    </p:spTree>
    <p:extLst>
      <p:ext uri="{BB962C8B-B14F-4D97-AF65-F5344CB8AC3E}">
        <p14:creationId xmlns:p14="http://schemas.microsoft.com/office/powerpoint/2010/main" val="193483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7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7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828818"/>
            <a:ext cx="8229600" cy="536972"/>
          </a:xfrm>
        </p:spPr>
        <p:txBody>
          <a:bodyPr/>
          <a:lstStyle/>
          <a:p>
            <a:r>
              <a:rPr lang="en-US" sz="4800" dirty="0"/>
              <a:t>Artificial Neural Networks and Deep Learning</a:t>
            </a:r>
          </a:p>
        </p:txBody>
      </p:sp>
      <p:sp>
        <p:nvSpPr>
          <p:cNvPr id="4" name="Slide Number Placeholder 3"/>
          <p:cNvSpPr>
            <a:spLocks noGrp="1"/>
          </p:cNvSpPr>
          <p:nvPr>
            <p:ph type="sldNum" sz="quarter" idx="12"/>
          </p:nvPr>
        </p:nvSpPr>
        <p:spPr/>
        <p:txBody>
          <a:bodyPr/>
          <a:lstStyle/>
          <a:p>
            <a:fld id="{0537F3A1-AC3F-6B4A-8C38-ED68666E58A3}" type="slidenum">
              <a:rPr lang="en-US" smtClean="0"/>
              <a:pPr/>
              <a:t>15</a:t>
            </a:fld>
            <a:endParaRPr lang="en-US"/>
          </a:p>
        </p:txBody>
      </p:sp>
    </p:spTree>
    <p:extLst>
      <p:ext uri="{BB962C8B-B14F-4D97-AF65-F5344CB8AC3E}">
        <p14:creationId xmlns:p14="http://schemas.microsoft.com/office/powerpoint/2010/main" val="1528817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Shape 1309"/>
          <p:cNvSpPr txBox="1">
            <a:spLocks noGrp="1"/>
          </p:cNvSpPr>
          <p:nvPr>
            <p:ph type="sldNum" sz="quarter"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latin typeface="Helvetica Neue Light"/>
                <a:cs typeface="Helvetica Neue Light"/>
              </a:rPr>
              <a:t>16</a:t>
            </a:fld>
            <a:endParaRPr lang="en">
              <a:latin typeface="Helvetica Neue Light"/>
              <a:cs typeface="Helvetica Neue Light"/>
            </a:endParaRPr>
          </a:p>
        </p:txBody>
      </p:sp>
      <p:sp>
        <p:nvSpPr>
          <p:cNvPr id="2" name="Title 1"/>
          <p:cNvSpPr>
            <a:spLocks noGrp="1"/>
          </p:cNvSpPr>
          <p:nvPr>
            <p:ph type="title"/>
          </p:nvPr>
        </p:nvSpPr>
        <p:spPr>
          <a:xfrm>
            <a:off x="182035" y="201366"/>
            <a:ext cx="8714030" cy="508432"/>
          </a:xfrm>
        </p:spPr>
        <p:txBody>
          <a:bodyPr/>
          <a:lstStyle/>
          <a:p>
            <a:r>
              <a:rPr lang="en" dirty="0"/>
              <a:t>Neural Networks</a:t>
            </a:r>
            <a:endParaRPr lang="en-US" dirty="0"/>
          </a:p>
        </p:txBody>
      </p:sp>
      <p:grpSp>
        <p:nvGrpSpPr>
          <p:cNvPr id="7" name="Group 6"/>
          <p:cNvGrpSpPr/>
          <p:nvPr/>
        </p:nvGrpSpPr>
        <p:grpSpPr>
          <a:xfrm>
            <a:off x="4539050" y="1288594"/>
            <a:ext cx="4604950" cy="2891606"/>
            <a:chOff x="4539050" y="1431771"/>
            <a:chExt cx="4604950" cy="3212895"/>
          </a:xfrm>
        </p:grpSpPr>
        <p:pic>
          <p:nvPicPr>
            <p:cNvPr id="1312" name="Shape 1312"/>
            <p:cNvPicPr preferRelativeResize="0"/>
            <p:nvPr/>
          </p:nvPicPr>
          <p:blipFill>
            <a:blip r:embed="rId3">
              <a:alphaModFix/>
            </a:blip>
            <a:stretch>
              <a:fillRect/>
            </a:stretch>
          </p:blipFill>
          <p:spPr>
            <a:xfrm>
              <a:off x="4539050" y="1431771"/>
              <a:ext cx="4604950" cy="2509778"/>
            </a:xfrm>
            <a:prstGeom prst="rect">
              <a:avLst/>
            </a:prstGeom>
            <a:noFill/>
            <a:ln>
              <a:noFill/>
            </a:ln>
          </p:spPr>
        </p:pic>
        <p:sp>
          <p:nvSpPr>
            <p:cNvPr id="1318" name="Shape 1318"/>
            <p:cNvSpPr txBox="1"/>
            <p:nvPr/>
          </p:nvSpPr>
          <p:spPr>
            <a:xfrm>
              <a:off x="5332491" y="4129000"/>
              <a:ext cx="2444436" cy="515666"/>
            </a:xfrm>
            <a:prstGeom prst="rect">
              <a:avLst/>
            </a:prstGeom>
            <a:noFill/>
            <a:ln>
              <a:noFill/>
            </a:ln>
          </p:spPr>
          <p:txBody>
            <a:bodyPr lIns="91425" tIns="91425" rIns="91425" bIns="91425" anchor="t" anchorCtr="0">
              <a:noAutofit/>
            </a:bodyPr>
            <a:lstStyle/>
            <a:p>
              <a:pPr lvl="0" algn="ctr" rtl="0">
                <a:spcBef>
                  <a:spcPts val="0"/>
                </a:spcBef>
                <a:buNone/>
              </a:pPr>
              <a:r>
                <a:rPr lang="tr-TR" dirty="0" err="1">
                  <a:latin typeface="Droid Sans" charset="0"/>
                  <a:ea typeface="Droid Sans" charset="0"/>
                  <a:cs typeface="Droid Sans" charset="0"/>
                </a:rPr>
                <a:t>Artificial</a:t>
              </a:r>
              <a:r>
                <a:rPr lang="en" sz="1800" dirty="0">
                  <a:latin typeface="Droid Sans" charset="0"/>
                  <a:ea typeface="Droid Sans" charset="0"/>
                  <a:cs typeface="Droid Sans" charset="0"/>
                </a:rPr>
                <a:t> Neural Net</a:t>
              </a:r>
            </a:p>
          </p:txBody>
        </p:sp>
      </p:grpSp>
      <p:grpSp>
        <p:nvGrpSpPr>
          <p:cNvPr id="6" name="Group 5"/>
          <p:cNvGrpSpPr/>
          <p:nvPr/>
        </p:nvGrpSpPr>
        <p:grpSpPr>
          <a:xfrm>
            <a:off x="106800" y="1248382"/>
            <a:ext cx="4405535" cy="2931818"/>
            <a:chOff x="106798" y="1387091"/>
            <a:chExt cx="4405535" cy="3257575"/>
          </a:xfrm>
        </p:grpSpPr>
        <p:pic>
          <p:nvPicPr>
            <p:cNvPr id="4" name="Picture 3" descr="neural-net-he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98" y="1387091"/>
              <a:ext cx="4405535" cy="2657093"/>
            </a:xfrm>
            <a:prstGeom prst="rect">
              <a:avLst/>
            </a:prstGeom>
          </p:spPr>
        </p:pic>
        <p:sp>
          <p:nvSpPr>
            <p:cNvPr id="17" name="Shape 1318"/>
            <p:cNvSpPr txBox="1"/>
            <p:nvPr/>
          </p:nvSpPr>
          <p:spPr>
            <a:xfrm>
              <a:off x="1091670" y="4129000"/>
              <a:ext cx="2519997" cy="515666"/>
            </a:xfrm>
            <a:prstGeom prst="rect">
              <a:avLst/>
            </a:prstGeom>
            <a:noFill/>
            <a:ln>
              <a:noFill/>
            </a:ln>
          </p:spPr>
          <p:txBody>
            <a:bodyPr lIns="91425" tIns="91425" rIns="91425" bIns="91425" anchor="t" anchorCtr="0">
              <a:noAutofit/>
            </a:bodyPr>
            <a:lstStyle/>
            <a:p>
              <a:pPr lvl="0" rtl="0">
                <a:spcBef>
                  <a:spcPts val="0"/>
                </a:spcBef>
                <a:buNone/>
              </a:pPr>
              <a:r>
                <a:rPr lang="tr-TR" sz="1800" dirty="0">
                  <a:latin typeface="Droid Sans" charset="0"/>
                  <a:ea typeface="Droid Sans" charset="0"/>
                  <a:cs typeface="Droid Sans" charset="0"/>
                </a:rPr>
                <a:t>Network in </a:t>
              </a:r>
              <a:r>
                <a:rPr lang="tr-TR" sz="1800" dirty="0" err="1">
                  <a:latin typeface="Droid Sans" charset="0"/>
                  <a:ea typeface="Droid Sans" charset="0"/>
                  <a:cs typeface="Droid Sans" charset="0"/>
                </a:rPr>
                <a:t>the</a:t>
              </a:r>
              <a:r>
                <a:rPr lang="tr-TR" sz="1800" dirty="0">
                  <a:latin typeface="Droid Sans" charset="0"/>
                  <a:ea typeface="Droid Sans" charset="0"/>
                  <a:cs typeface="Droid Sans" charset="0"/>
                </a:rPr>
                <a:t> </a:t>
              </a:r>
              <a:r>
                <a:rPr lang="tr-TR" sz="1800" dirty="0" err="1">
                  <a:latin typeface="Droid Sans" charset="0"/>
                  <a:ea typeface="Droid Sans" charset="0"/>
                  <a:cs typeface="Droid Sans" charset="0"/>
                </a:rPr>
                <a:t>brain</a:t>
              </a:r>
              <a:endParaRPr lang="en" sz="1800" dirty="0">
                <a:latin typeface="Droid Sans" charset="0"/>
                <a:ea typeface="Droid Sans" charset="0"/>
                <a:cs typeface="Droid Sans" charset="0"/>
              </a:endParaRPr>
            </a:p>
          </p:txBody>
        </p:sp>
      </p:grpSp>
    </p:spTree>
    <p:extLst>
      <p:ext uri="{BB962C8B-B14F-4D97-AF65-F5344CB8AC3E}">
        <p14:creationId xmlns:p14="http://schemas.microsoft.com/office/powerpoint/2010/main" val="401554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a:t>
            </a:fld>
            <a:endParaRPr/>
          </a:p>
        </p:txBody>
      </p:sp>
      <p:sp>
        <p:nvSpPr>
          <p:cNvPr id="158" name="Shape 158"/>
          <p:cNvSpPr txBox="1"/>
          <p:nvPr/>
        </p:nvSpPr>
        <p:spPr>
          <a:xfrm>
            <a:off x="561725" y="327075"/>
            <a:ext cx="6648900" cy="7608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t>Neural Network: </a:t>
            </a:r>
            <a:r>
              <a:rPr lang="en" sz="2400"/>
              <a:t>without the brain stuff</a:t>
            </a:r>
            <a:endParaRPr sz="2400"/>
          </a:p>
        </p:txBody>
      </p:sp>
      <p:pic>
        <p:nvPicPr>
          <p:cNvPr id="159" name="Shape 159"/>
          <p:cNvPicPr preferRelativeResize="0"/>
          <p:nvPr/>
        </p:nvPicPr>
        <p:blipFill>
          <a:blip r:embed="rId3">
            <a:alphaModFix/>
          </a:blip>
          <a:stretch>
            <a:fillRect/>
          </a:stretch>
        </p:blipFill>
        <p:spPr>
          <a:xfrm>
            <a:off x="5561409" y="1504475"/>
            <a:ext cx="1649167" cy="445275"/>
          </a:xfrm>
          <a:prstGeom prst="rect">
            <a:avLst/>
          </a:prstGeom>
          <a:noFill/>
          <a:ln>
            <a:noFill/>
          </a:ln>
        </p:spPr>
      </p:pic>
      <p:sp>
        <p:nvSpPr>
          <p:cNvPr id="160" name="Shape 160"/>
          <p:cNvSpPr txBox="1"/>
          <p:nvPr/>
        </p:nvSpPr>
        <p:spPr>
          <a:xfrm>
            <a:off x="575950" y="1465825"/>
            <a:ext cx="4771200" cy="45711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a:t>
            </a:r>
            <a:r>
              <a:rPr lang="en" sz="2400" b="1"/>
              <a:t>Before</a:t>
            </a:r>
            <a:r>
              <a:rPr lang="en" sz="2400"/>
              <a:t>) Linear score function:</a:t>
            </a:r>
            <a:endParaRPr sz="2400"/>
          </a:p>
        </p:txBody>
      </p:sp>
    </p:spTree>
    <p:extLst>
      <p:ext uri="{BB962C8B-B14F-4D97-AF65-F5344CB8AC3E}">
        <p14:creationId xmlns:p14="http://schemas.microsoft.com/office/powerpoint/2010/main" val="354948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a:t>
            </a:fld>
            <a:endParaRPr/>
          </a:p>
        </p:txBody>
      </p:sp>
      <p:sp>
        <p:nvSpPr>
          <p:cNvPr id="166" name="Shape 166"/>
          <p:cNvSpPr txBox="1"/>
          <p:nvPr/>
        </p:nvSpPr>
        <p:spPr>
          <a:xfrm>
            <a:off x="561725" y="327075"/>
            <a:ext cx="6648900" cy="7608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t>Neural Network: </a:t>
            </a:r>
            <a:r>
              <a:rPr lang="en" sz="2400"/>
              <a:t>without the brain stuff</a:t>
            </a:r>
            <a:endParaRPr sz="2400"/>
          </a:p>
        </p:txBody>
      </p:sp>
      <p:pic>
        <p:nvPicPr>
          <p:cNvPr id="167" name="Shape 167"/>
          <p:cNvPicPr preferRelativeResize="0"/>
          <p:nvPr/>
        </p:nvPicPr>
        <p:blipFill>
          <a:blip r:embed="rId3">
            <a:alphaModFix/>
          </a:blip>
          <a:stretch>
            <a:fillRect/>
          </a:stretch>
        </p:blipFill>
        <p:spPr>
          <a:xfrm>
            <a:off x="5561409" y="1504475"/>
            <a:ext cx="1649167" cy="445275"/>
          </a:xfrm>
          <a:prstGeom prst="rect">
            <a:avLst/>
          </a:prstGeom>
          <a:noFill/>
          <a:ln>
            <a:noFill/>
          </a:ln>
        </p:spPr>
      </p:pic>
      <p:sp>
        <p:nvSpPr>
          <p:cNvPr id="168" name="Shape 168"/>
          <p:cNvSpPr txBox="1"/>
          <p:nvPr/>
        </p:nvSpPr>
        <p:spPr>
          <a:xfrm>
            <a:off x="575950" y="1465825"/>
            <a:ext cx="4771200" cy="45711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a:t>
            </a:r>
            <a:r>
              <a:rPr lang="en" sz="2400" b="1"/>
              <a:t>Before</a:t>
            </a:r>
            <a:r>
              <a:rPr lang="en" sz="2400"/>
              <a:t>) Linear score function:</a:t>
            </a:r>
            <a:endParaRPr sz="2400"/>
          </a:p>
        </p:txBody>
      </p:sp>
      <p:sp>
        <p:nvSpPr>
          <p:cNvPr id="169" name="Shape 169"/>
          <p:cNvSpPr txBox="1"/>
          <p:nvPr/>
        </p:nvSpPr>
        <p:spPr>
          <a:xfrm>
            <a:off x="650150" y="2118925"/>
            <a:ext cx="4771200" cy="45711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a:t>
            </a:r>
            <a:r>
              <a:rPr lang="en" sz="2400" b="1"/>
              <a:t>Now</a:t>
            </a:r>
            <a:r>
              <a:rPr lang="en" sz="2400"/>
              <a:t>) 2-layer Neural Network</a:t>
            </a:r>
            <a:endParaRPr sz="2400"/>
          </a:p>
          <a:p>
            <a:pPr marL="0" lvl="0" indent="0" rtl="0">
              <a:spcBef>
                <a:spcPts val="0"/>
              </a:spcBef>
              <a:spcAft>
                <a:spcPts val="0"/>
              </a:spcAft>
              <a:buNone/>
            </a:pPr>
            <a:r>
              <a:rPr lang="en" sz="2400"/>
              <a:t>      </a:t>
            </a:r>
            <a:endParaRPr sz="2400"/>
          </a:p>
        </p:txBody>
      </p:sp>
      <p:pic>
        <p:nvPicPr>
          <p:cNvPr id="170" name="Shape 170"/>
          <p:cNvPicPr preferRelativeResize="0"/>
          <p:nvPr/>
        </p:nvPicPr>
        <p:blipFill>
          <a:blip r:embed="rId4">
            <a:alphaModFix/>
          </a:blip>
          <a:stretch>
            <a:fillRect/>
          </a:stretch>
        </p:blipFill>
        <p:spPr>
          <a:xfrm>
            <a:off x="5518327" y="2100150"/>
            <a:ext cx="3554875" cy="445275"/>
          </a:xfrm>
          <a:prstGeom prst="rect">
            <a:avLst/>
          </a:prstGeom>
          <a:noFill/>
          <a:ln>
            <a:noFill/>
          </a:ln>
        </p:spPr>
      </p:pic>
    </p:spTree>
    <p:extLst>
      <p:ext uri="{BB962C8B-B14F-4D97-AF65-F5344CB8AC3E}">
        <p14:creationId xmlns:p14="http://schemas.microsoft.com/office/powerpoint/2010/main" val="3485378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a:t>
            </a:fld>
            <a:endParaRPr/>
          </a:p>
        </p:txBody>
      </p:sp>
      <p:sp>
        <p:nvSpPr>
          <p:cNvPr id="176" name="Shape 176"/>
          <p:cNvSpPr txBox="1"/>
          <p:nvPr/>
        </p:nvSpPr>
        <p:spPr>
          <a:xfrm>
            <a:off x="561725" y="327075"/>
            <a:ext cx="6648900" cy="7608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t>Neural Network: </a:t>
            </a:r>
            <a:r>
              <a:rPr lang="en" sz="2400"/>
              <a:t>without the brain stuff</a:t>
            </a:r>
            <a:endParaRPr sz="2400"/>
          </a:p>
        </p:txBody>
      </p:sp>
      <p:pic>
        <p:nvPicPr>
          <p:cNvPr id="177" name="Shape 177"/>
          <p:cNvPicPr preferRelativeResize="0"/>
          <p:nvPr/>
        </p:nvPicPr>
        <p:blipFill>
          <a:blip r:embed="rId3">
            <a:alphaModFix/>
          </a:blip>
          <a:stretch>
            <a:fillRect/>
          </a:stretch>
        </p:blipFill>
        <p:spPr>
          <a:xfrm>
            <a:off x="5561409" y="1504475"/>
            <a:ext cx="1649167" cy="445275"/>
          </a:xfrm>
          <a:prstGeom prst="rect">
            <a:avLst/>
          </a:prstGeom>
          <a:noFill/>
          <a:ln>
            <a:noFill/>
          </a:ln>
        </p:spPr>
      </p:pic>
      <p:sp>
        <p:nvSpPr>
          <p:cNvPr id="178" name="Shape 178"/>
          <p:cNvSpPr txBox="1"/>
          <p:nvPr/>
        </p:nvSpPr>
        <p:spPr>
          <a:xfrm>
            <a:off x="575950" y="1465825"/>
            <a:ext cx="4771200" cy="45711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a:t>
            </a:r>
            <a:r>
              <a:rPr lang="en" sz="2400" b="1"/>
              <a:t>Before</a:t>
            </a:r>
            <a:r>
              <a:rPr lang="en" sz="2400"/>
              <a:t>) Linear score function:</a:t>
            </a:r>
            <a:endParaRPr sz="2400"/>
          </a:p>
        </p:txBody>
      </p:sp>
      <p:sp>
        <p:nvSpPr>
          <p:cNvPr id="179" name="Shape 179"/>
          <p:cNvSpPr txBox="1"/>
          <p:nvPr/>
        </p:nvSpPr>
        <p:spPr>
          <a:xfrm>
            <a:off x="650150" y="2118925"/>
            <a:ext cx="4771200" cy="45711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a:t>
            </a:r>
            <a:r>
              <a:rPr lang="en" sz="2400" b="1"/>
              <a:t>Now</a:t>
            </a:r>
            <a:r>
              <a:rPr lang="en" sz="2400"/>
              <a:t>) 2-layer Neural Network</a:t>
            </a:r>
            <a:endParaRPr sz="2400"/>
          </a:p>
          <a:p>
            <a:pPr marL="0" lvl="0" indent="0" rtl="0">
              <a:spcBef>
                <a:spcPts val="0"/>
              </a:spcBef>
              <a:spcAft>
                <a:spcPts val="0"/>
              </a:spcAft>
              <a:buNone/>
            </a:pPr>
            <a:r>
              <a:rPr lang="en" sz="2400"/>
              <a:t>      </a:t>
            </a:r>
            <a:endParaRPr sz="2400"/>
          </a:p>
        </p:txBody>
      </p:sp>
      <p:pic>
        <p:nvPicPr>
          <p:cNvPr id="180" name="Shape 180"/>
          <p:cNvPicPr preferRelativeResize="0"/>
          <p:nvPr/>
        </p:nvPicPr>
        <p:blipFill>
          <a:blip r:embed="rId4">
            <a:alphaModFix/>
          </a:blip>
          <a:stretch>
            <a:fillRect/>
          </a:stretch>
        </p:blipFill>
        <p:spPr>
          <a:xfrm>
            <a:off x="5518327" y="2100150"/>
            <a:ext cx="3554875" cy="445275"/>
          </a:xfrm>
          <a:prstGeom prst="rect">
            <a:avLst/>
          </a:prstGeom>
          <a:noFill/>
          <a:ln>
            <a:noFill/>
          </a:ln>
        </p:spPr>
      </p:pic>
      <p:sp>
        <p:nvSpPr>
          <p:cNvPr id="181" name="Shape 181"/>
          <p:cNvSpPr/>
          <p:nvPr/>
        </p:nvSpPr>
        <p:spPr>
          <a:xfrm>
            <a:off x="3093050" y="2851250"/>
            <a:ext cx="448200" cy="145692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x</a:t>
            </a:r>
            <a:endParaRPr sz="2400"/>
          </a:p>
        </p:txBody>
      </p:sp>
      <p:sp>
        <p:nvSpPr>
          <p:cNvPr id="182" name="Shape 182"/>
          <p:cNvSpPr/>
          <p:nvPr/>
        </p:nvSpPr>
        <p:spPr>
          <a:xfrm>
            <a:off x="4441253" y="3187416"/>
            <a:ext cx="448200" cy="85644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h</a:t>
            </a:r>
            <a:endParaRPr sz="2400"/>
          </a:p>
        </p:txBody>
      </p:sp>
      <p:cxnSp>
        <p:nvCxnSpPr>
          <p:cNvPr id="183" name="Shape 183"/>
          <p:cNvCxnSpPr/>
          <p:nvPr/>
        </p:nvCxnSpPr>
        <p:spPr>
          <a:xfrm rot="10800000" flipH="1">
            <a:off x="3541279" y="4043865"/>
            <a:ext cx="904500" cy="272160"/>
          </a:xfrm>
          <a:prstGeom prst="straightConnector1">
            <a:avLst/>
          </a:prstGeom>
          <a:noFill/>
          <a:ln w="9525" cap="flat" cmpd="sng">
            <a:solidFill>
              <a:schemeClr val="dk2"/>
            </a:solidFill>
            <a:prstDash val="solid"/>
            <a:round/>
            <a:headEnd type="none" w="med" len="med"/>
            <a:tailEnd type="none" w="med" len="med"/>
          </a:ln>
        </p:spPr>
      </p:cxnSp>
      <p:cxnSp>
        <p:nvCxnSpPr>
          <p:cNvPr id="184" name="Shape 184"/>
          <p:cNvCxnSpPr/>
          <p:nvPr/>
        </p:nvCxnSpPr>
        <p:spPr>
          <a:xfrm>
            <a:off x="3541279" y="2859242"/>
            <a:ext cx="912600" cy="328320"/>
          </a:xfrm>
          <a:prstGeom prst="straightConnector1">
            <a:avLst/>
          </a:prstGeom>
          <a:noFill/>
          <a:ln w="9525" cap="flat" cmpd="sng">
            <a:solidFill>
              <a:schemeClr val="dk2"/>
            </a:solidFill>
            <a:prstDash val="solid"/>
            <a:round/>
            <a:headEnd type="none" w="med" len="med"/>
            <a:tailEnd type="none" w="med" len="med"/>
          </a:ln>
        </p:spPr>
      </p:cxnSp>
      <p:sp>
        <p:nvSpPr>
          <p:cNvPr id="185" name="Shape 185"/>
          <p:cNvSpPr txBox="1"/>
          <p:nvPr/>
        </p:nvSpPr>
        <p:spPr>
          <a:xfrm>
            <a:off x="3669384" y="3358157"/>
            <a:ext cx="840600" cy="44307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W1</a:t>
            </a:r>
            <a:endParaRPr sz="1800"/>
          </a:p>
        </p:txBody>
      </p:sp>
      <p:sp>
        <p:nvSpPr>
          <p:cNvPr id="186" name="Shape 186"/>
          <p:cNvSpPr/>
          <p:nvPr/>
        </p:nvSpPr>
        <p:spPr>
          <a:xfrm>
            <a:off x="5853481" y="3376873"/>
            <a:ext cx="448200" cy="47763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s</a:t>
            </a:r>
            <a:endParaRPr sz="2400"/>
          </a:p>
        </p:txBody>
      </p:sp>
      <p:cxnSp>
        <p:nvCxnSpPr>
          <p:cNvPr id="187" name="Shape 187"/>
          <p:cNvCxnSpPr/>
          <p:nvPr/>
        </p:nvCxnSpPr>
        <p:spPr>
          <a:xfrm>
            <a:off x="4869979" y="3187416"/>
            <a:ext cx="1000500" cy="200340"/>
          </a:xfrm>
          <a:prstGeom prst="straightConnector1">
            <a:avLst/>
          </a:prstGeom>
          <a:noFill/>
          <a:ln w="9525" cap="flat" cmpd="sng">
            <a:solidFill>
              <a:schemeClr val="dk2"/>
            </a:solidFill>
            <a:prstDash val="solid"/>
            <a:round/>
            <a:headEnd type="none" w="med" len="med"/>
            <a:tailEnd type="none" w="med" len="med"/>
          </a:ln>
        </p:spPr>
      </p:cxnSp>
      <p:cxnSp>
        <p:nvCxnSpPr>
          <p:cNvPr id="188" name="Shape 188"/>
          <p:cNvCxnSpPr/>
          <p:nvPr/>
        </p:nvCxnSpPr>
        <p:spPr>
          <a:xfrm rot="10800000" flipH="1">
            <a:off x="4885992" y="3843545"/>
            <a:ext cx="968700" cy="200340"/>
          </a:xfrm>
          <a:prstGeom prst="straightConnector1">
            <a:avLst/>
          </a:prstGeom>
          <a:noFill/>
          <a:ln w="9525" cap="flat" cmpd="sng">
            <a:solidFill>
              <a:schemeClr val="dk2"/>
            </a:solidFill>
            <a:prstDash val="solid"/>
            <a:round/>
            <a:headEnd type="none" w="med" len="med"/>
            <a:tailEnd type="none" w="med" len="med"/>
          </a:ln>
        </p:spPr>
      </p:cxnSp>
      <p:sp>
        <p:nvSpPr>
          <p:cNvPr id="189" name="Shape 189"/>
          <p:cNvSpPr txBox="1"/>
          <p:nvPr/>
        </p:nvSpPr>
        <p:spPr>
          <a:xfrm>
            <a:off x="5043835" y="3364347"/>
            <a:ext cx="840600" cy="44307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W2</a:t>
            </a:r>
            <a:endParaRPr sz="1800"/>
          </a:p>
        </p:txBody>
      </p:sp>
      <p:sp>
        <p:nvSpPr>
          <p:cNvPr id="190" name="Shape 190"/>
          <p:cNvSpPr txBox="1"/>
          <p:nvPr/>
        </p:nvSpPr>
        <p:spPr>
          <a:xfrm>
            <a:off x="2368350" y="4027575"/>
            <a:ext cx="1088100" cy="44307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3072</a:t>
            </a:r>
            <a:endParaRPr sz="1800"/>
          </a:p>
        </p:txBody>
      </p:sp>
      <p:sp>
        <p:nvSpPr>
          <p:cNvPr id="191" name="Shape 191"/>
          <p:cNvSpPr txBox="1"/>
          <p:nvPr/>
        </p:nvSpPr>
        <p:spPr>
          <a:xfrm>
            <a:off x="4340800" y="4027575"/>
            <a:ext cx="1088100" cy="44307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100</a:t>
            </a:r>
            <a:endParaRPr sz="1800"/>
          </a:p>
        </p:txBody>
      </p:sp>
      <p:sp>
        <p:nvSpPr>
          <p:cNvPr id="192" name="Shape 192"/>
          <p:cNvSpPr txBox="1"/>
          <p:nvPr/>
        </p:nvSpPr>
        <p:spPr>
          <a:xfrm>
            <a:off x="5874250" y="3958425"/>
            <a:ext cx="1088100" cy="44307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10</a:t>
            </a:r>
            <a:endParaRPr sz="1800"/>
          </a:p>
        </p:txBody>
      </p:sp>
    </p:spTree>
    <p:extLst>
      <p:ext uri="{BB962C8B-B14F-4D97-AF65-F5344CB8AC3E}">
        <p14:creationId xmlns:p14="http://schemas.microsoft.com/office/powerpoint/2010/main" val="114656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Previously on BBM416</a:t>
            </a:r>
            <a:r>
              <a:rPr lang="mr-IN" dirty="0"/>
              <a:t>…</a:t>
            </a:r>
            <a:endParaRPr lang="en-US" dirty="0"/>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4"/>
          </p:nvPr>
        </p:nvSpPr>
        <p:spPr>
          <a:prstGeom prst="rect">
            <a:avLst/>
          </a:prstGeom>
        </p:spPr>
        <p:txBody>
          <a:bodyPr lIns="71323" tIns="35662" rIns="71323" bIns="35662"/>
          <a:lstStyle/>
          <a:p>
            <a:fld id="{30C341FA-AC44-2647-835E-6B0CECD5D41D}" type="slidenum">
              <a:rPr lang="en-US" smtClean="0"/>
              <a:pPr/>
              <a:t>2</a:t>
            </a:fld>
            <a:endParaRPr lang="en-US"/>
          </a:p>
        </p:txBody>
      </p:sp>
    </p:spTree>
    <p:extLst>
      <p:ext uri="{BB962C8B-B14F-4D97-AF65-F5344CB8AC3E}">
        <p14:creationId xmlns:p14="http://schemas.microsoft.com/office/powerpoint/2010/main" val="1720605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Shape 1209"/>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1210" name="Shape 1210"/>
          <p:cNvSpPr txBox="1"/>
          <p:nvPr/>
        </p:nvSpPr>
        <p:spPr>
          <a:xfrm>
            <a:off x="561725" y="327075"/>
            <a:ext cx="6648900" cy="760800"/>
          </a:xfrm>
          <a:prstGeom prst="rect">
            <a:avLst/>
          </a:prstGeom>
          <a:noFill/>
          <a:ln>
            <a:noFill/>
          </a:ln>
        </p:spPr>
        <p:txBody>
          <a:bodyPr lIns="91425" tIns="91425" rIns="91425" bIns="91425" anchor="t" anchorCtr="0">
            <a:noAutofit/>
          </a:bodyPr>
          <a:lstStyle/>
          <a:p>
            <a:pPr lvl="0" rtl="0">
              <a:spcBef>
                <a:spcPts val="0"/>
              </a:spcBef>
              <a:buNone/>
            </a:pPr>
            <a:r>
              <a:rPr lang="en" sz="3600"/>
              <a:t>Neural Network: </a:t>
            </a:r>
            <a:r>
              <a:rPr lang="en" sz="2400"/>
              <a:t>without the brain stuff</a:t>
            </a:r>
          </a:p>
        </p:txBody>
      </p:sp>
      <p:pic>
        <p:nvPicPr>
          <p:cNvPr id="1211" name="Shape 1211"/>
          <p:cNvPicPr preferRelativeResize="0"/>
          <p:nvPr/>
        </p:nvPicPr>
        <p:blipFill>
          <a:blip r:embed="rId3">
            <a:alphaModFix/>
          </a:blip>
          <a:stretch>
            <a:fillRect/>
          </a:stretch>
        </p:blipFill>
        <p:spPr>
          <a:xfrm>
            <a:off x="5561408" y="1504475"/>
            <a:ext cx="1649166" cy="494750"/>
          </a:xfrm>
          <a:prstGeom prst="rect">
            <a:avLst/>
          </a:prstGeom>
          <a:noFill/>
          <a:ln>
            <a:noFill/>
          </a:ln>
        </p:spPr>
      </p:pic>
      <p:sp>
        <p:nvSpPr>
          <p:cNvPr id="1212" name="Shape 1212"/>
          <p:cNvSpPr txBox="1"/>
          <p:nvPr/>
        </p:nvSpPr>
        <p:spPr>
          <a:xfrm>
            <a:off x="575950" y="1465825"/>
            <a:ext cx="4771199" cy="457200"/>
          </a:xfrm>
          <a:prstGeom prst="rect">
            <a:avLst/>
          </a:prstGeom>
          <a:noFill/>
          <a:ln>
            <a:noFill/>
          </a:ln>
        </p:spPr>
        <p:txBody>
          <a:bodyPr lIns="91425" tIns="91425" rIns="91425" bIns="91425" anchor="t" anchorCtr="0">
            <a:noAutofit/>
          </a:bodyPr>
          <a:lstStyle/>
          <a:p>
            <a:pPr lvl="0" rtl="0">
              <a:spcBef>
                <a:spcPts val="0"/>
              </a:spcBef>
              <a:buNone/>
            </a:pPr>
            <a:r>
              <a:rPr lang="en" sz="2400"/>
              <a:t>(</a:t>
            </a:r>
            <a:r>
              <a:rPr lang="en" sz="2400" b="1"/>
              <a:t>Before</a:t>
            </a:r>
            <a:r>
              <a:rPr lang="en" sz="2400"/>
              <a:t>) Linear score function:</a:t>
            </a:r>
          </a:p>
        </p:txBody>
      </p:sp>
      <p:sp>
        <p:nvSpPr>
          <p:cNvPr id="1213" name="Shape 1213"/>
          <p:cNvSpPr txBox="1"/>
          <p:nvPr/>
        </p:nvSpPr>
        <p:spPr>
          <a:xfrm>
            <a:off x="650150" y="2271325"/>
            <a:ext cx="4771199" cy="457200"/>
          </a:xfrm>
          <a:prstGeom prst="rect">
            <a:avLst/>
          </a:prstGeom>
          <a:noFill/>
          <a:ln>
            <a:noFill/>
          </a:ln>
        </p:spPr>
        <p:txBody>
          <a:bodyPr lIns="91425" tIns="91425" rIns="91425" bIns="91425" anchor="t" anchorCtr="0">
            <a:noAutofit/>
          </a:bodyPr>
          <a:lstStyle/>
          <a:p>
            <a:pPr lvl="0" rtl="0">
              <a:spcBef>
                <a:spcPts val="0"/>
              </a:spcBef>
              <a:buNone/>
            </a:pPr>
            <a:r>
              <a:rPr lang="en" sz="2400"/>
              <a:t>(</a:t>
            </a:r>
            <a:r>
              <a:rPr lang="en" sz="2400" b="1"/>
              <a:t>Now</a:t>
            </a:r>
            <a:r>
              <a:rPr lang="en" sz="2400"/>
              <a:t>) 2-layer Neural Network</a:t>
            </a:r>
          </a:p>
          <a:p>
            <a:pPr lvl="0" rtl="0">
              <a:spcBef>
                <a:spcPts val="0"/>
              </a:spcBef>
              <a:buNone/>
            </a:pPr>
            <a:r>
              <a:rPr lang="en" sz="2400"/>
              <a:t>       or 3-layer Neural Network</a:t>
            </a:r>
          </a:p>
        </p:txBody>
      </p:sp>
      <p:pic>
        <p:nvPicPr>
          <p:cNvPr id="1214" name="Shape 1214"/>
          <p:cNvPicPr preferRelativeResize="0"/>
          <p:nvPr/>
        </p:nvPicPr>
        <p:blipFill>
          <a:blip r:embed="rId4">
            <a:alphaModFix/>
          </a:blip>
          <a:stretch>
            <a:fillRect/>
          </a:stretch>
        </p:blipFill>
        <p:spPr>
          <a:xfrm>
            <a:off x="5518325" y="2252550"/>
            <a:ext cx="3554875" cy="494750"/>
          </a:xfrm>
          <a:prstGeom prst="rect">
            <a:avLst/>
          </a:prstGeom>
          <a:noFill/>
          <a:ln>
            <a:noFill/>
          </a:ln>
        </p:spPr>
      </p:pic>
      <p:pic>
        <p:nvPicPr>
          <p:cNvPr id="1215" name="Shape 1215"/>
          <p:cNvPicPr preferRelativeResize="0"/>
          <p:nvPr/>
        </p:nvPicPr>
        <p:blipFill>
          <a:blip r:embed="rId5">
            <a:alphaModFix/>
          </a:blip>
          <a:stretch>
            <a:fillRect/>
          </a:stretch>
        </p:blipFill>
        <p:spPr>
          <a:xfrm>
            <a:off x="3590674" y="3213924"/>
            <a:ext cx="5424259" cy="494750"/>
          </a:xfrm>
          <a:prstGeom prst="rect">
            <a:avLst/>
          </a:prstGeom>
          <a:noFill/>
          <a:ln>
            <a:noFill/>
          </a:ln>
        </p:spPr>
      </p:pic>
    </p:spTree>
    <p:extLst>
      <p:ext uri="{BB962C8B-B14F-4D97-AF65-F5344CB8AC3E}">
        <p14:creationId xmlns:p14="http://schemas.microsoft.com/office/powerpoint/2010/main" val="1176503276"/>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a:t>
            </a:fld>
            <a:endParaRPr/>
          </a:p>
        </p:txBody>
      </p:sp>
      <p:sp>
        <p:nvSpPr>
          <p:cNvPr id="306" name="Shape 306"/>
          <p:cNvSpPr txBox="1"/>
          <p:nvPr/>
        </p:nvSpPr>
        <p:spPr>
          <a:xfrm>
            <a:off x="1509300" y="91500"/>
            <a:ext cx="6452100" cy="4500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Neural Networks: Architectures</a:t>
            </a:r>
            <a:endParaRPr sz="3000"/>
          </a:p>
        </p:txBody>
      </p:sp>
      <p:pic>
        <p:nvPicPr>
          <p:cNvPr id="307" name="Shape 307"/>
          <p:cNvPicPr preferRelativeResize="0"/>
          <p:nvPr/>
        </p:nvPicPr>
        <p:blipFill>
          <a:blip r:embed="rId3">
            <a:alphaModFix/>
          </a:blip>
          <a:stretch>
            <a:fillRect/>
          </a:stretch>
        </p:blipFill>
        <p:spPr>
          <a:xfrm>
            <a:off x="284776" y="850600"/>
            <a:ext cx="3245725" cy="2000790"/>
          </a:xfrm>
          <a:prstGeom prst="rect">
            <a:avLst/>
          </a:prstGeom>
          <a:noFill/>
          <a:ln>
            <a:noFill/>
          </a:ln>
        </p:spPr>
      </p:pic>
      <p:pic>
        <p:nvPicPr>
          <p:cNvPr id="308" name="Shape 308"/>
          <p:cNvPicPr preferRelativeResize="0"/>
          <p:nvPr/>
        </p:nvPicPr>
        <p:blipFill>
          <a:blip r:embed="rId4">
            <a:alphaModFix/>
          </a:blip>
          <a:stretch>
            <a:fillRect/>
          </a:stretch>
        </p:blipFill>
        <p:spPr>
          <a:xfrm>
            <a:off x="4369251" y="832752"/>
            <a:ext cx="4604951" cy="2032920"/>
          </a:xfrm>
          <a:prstGeom prst="rect">
            <a:avLst/>
          </a:prstGeom>
          <a:noFill/>
          <a:ln>
            <a:noFill/>
          </a:ln>
        </p:spPr>
      </p:pic>
      <p:cxnSp>
        <p:nvCxnSpPr>
          <p:cNvPr id="309" name="Shape 309"/>
          <p:cNvCxnSpPr/>
          <p:nvPr/>
        </p:nvCxnSpPr>
        <p:spPr>
          <a:xfrm>
            <a:off x="3901200" y="908525"/>
            <a:ext cx="0" cy="2241810"/>
          </a:xfrm>
          <a:prstGeom prst="straightConnector1">
            <a:avLst/>
          </a:prstGeom>
          <a:noFill/>
          <a:ln w="28575" cap="flat" cmpd="sng">
            <a:solidFill>
              <a:srgbClr val="000000"/>
            </a:solidFill>
            <a:prstDash val="solid"/>
            <a:round/>
            <a:headEnd type="none" w="med" len="med"/>
            <a:tailEnd type="none" w="med" len="med"/>
          </a:ln>
        </p:spPr>
      </p:cxnSp>
      <p:cxnSp>
        <p:nvCxnSpPr>
          <p:cNvPr id="310" name="Shape 310"/>
          <p:cNvCxnSpPr/>
          <p:nvPr/>
        </p:nvCxnSpPr>
        <p:spPr>
          <a:xfrm rot="10800000">
            <a:off x="2312400" y="3188210"/>
            <a:ext cx="691800" cy="761940"/>
          </a:xfrm>
          <a:prstGeom prst="straightConnector1">
            <a:avLst/>
          </a:prstGeom>
          <a:noFill/>
          <a:ln w="19050" cap="flat" cmpd="sng">
            <a:solidFill>
              <a:srgbClr val="666666"/>
            </a:solidFill>
            <a:prstDash val="solid"/>
            <a:round/>
            <a:headEnd type="none" w="med" len="med"/>
            <a:tailEnd type="triangle" w="med" len="med"/>
          </a:ln>
        </p:spPr>
      </p:cxnSp>
      <p:sp>
        <p:nvSpPr>
          <p:cNvPr id="311" name="Shape 311"/>
          <p:cNvSpPr txBox="1"/>
          <p:nvPr/>
        </p:nvSpPr>
        <p:spPr>
          <a:xfrm>
            <a:off x="3196900" y="3906350"/>
            <a:ext cx="4650900" cy="60426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“Fully-connected” layers</a:t>
            </a:r>
            <a:endParaRPr sz="1800" b="1"/>
          </a:p>
        </p:txBody>
      </p:sp>
      <p:cxnSp>
        <p:nvCxnSpPr>
          <p:cNvPr id="312" name="Shape 312"/>
          <p:cNvCxnSpPr/>
          <p:nvPr/>
        </p:nvCxnSpPr>
        <p:spPr>
          <a:xfrm rot="10800000">
            <a:off x="3030525" y="2899070"/>
            <a:ext cx="336300" cy="936630"/>
          </a:xfrm>
          <a:prstGeom prst="straightConnector1">
            <a:avLst/>
          </a:prstGeom>
          <a:noFill/>
          <a:ln w="19050" cap="flat" cmpd="sng">
            <a:solidFill>
              <a:srgbClr val="666666"/>
            </a:solidFill>
            <a:prstDash val="solid"/>
            <a:round/>
            <a:headEnd type="none" w="med" len="med"/>
            <a:tailEnd type="triangle" w="med" len="med"/>
          </a:ln>
        </p:spPr>
      </p:cxnSp>
      <p:sp>
        <p:nvSpPr>
          <p:cNvPr id="313" name="Shape 313"/>
          <p:cNvSpPr txBox="1"/>
          <p:nvPr/>
        </p:nvSpPr>
        <p:spPr>
          <a:xfrm>
            <a:off x="0" y="3517450"/>
            <a:ext cx="4738500" cy="46413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“2-layer Neural Net”, or</a:t>
            </a:r>
            <a:endParaRPr sz="1800"/>
          </a:p>
          <a:p>
            <a:pPr marL="0" lvl="0" indent="0" rtl="0">
              <a:spcBef>
                <a:spcPts val="0"/>
              </a:spcBef>
              <a:spcAft>
                <a:spcPts val="0"/>
              </a:spcAft>
              <a:buNone/>
            </a:pPr>
            <a:r>
              <a:rPr lang="en" sz="1800"/>
              <a:t>“1-hidden-layer Neural Net”</a:t>
            </a:r>
            <a:endParaRPr sz="1800"/>
          </a:p>
        </p:txBody>
      </p:sp>
      <p:sp>
        <p:nvSpPr>
          <p:cNvPr id="314" name="Shape 314"/>
          <p:cNvSpPr txBox="1"/>
          <p:nvPr/>
        </p:nvSpPr>
        <p:spPr>
          <a:xfrm>
            <a:off x="5714125" y="3266900"/>
            <a:ext cx="4738500" cy="46413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“3-layer Neural Net”, or</a:t>
            </a:r>
            <a:endParaRPr sz="1800"/>
          </a:p>
          <a:p>
            <a:pPr marL="0" lvl="0" indent="0" rtl="0">
              <a:spcBef>
                <a:spcPts val="0"/>
              </a:spcBef>
              <a:spcAft>
                <a:spcPts val="0"/>
              </a:spcAft>
              <a:buNone/>
            </a:pPr>
            <a:r>
              <a:rPr lang="en" sz="1800"/>
              <a:t>“2-hidden-layer Neural Net”</a:t>
            </a:r>
            <a:endParaRPr sz="1800"/>
          </a:p>
        </p:txBody>
      </p:sp>
    </p:spTree>
    <p:extLst>
      <p:ext uri="{BB962C8B-B14F-4D97-AF65-F5344CB8AC3E}">
        <p14:creationId xmlns:p14="http://schemas.microsoft.com/office/powerpoint/2010/main" val="652965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a:t>
            </a:fld>
            <a:endParaRPr/>
          </a:p>
        </p:txBody>
      </p:sp>
      <p:sp>
        <p:nvSpPr>
          <p:cNvPr id="336" name="Shape 336"/>
          <p:cNvSpPr txBox="1"/>
          <p:nvPr/>
        </p:nvSpPr>
        <p:spPr>
          <a:xfrm>
            <a:off x="588500" y="181075"/>
            <a:ext cx="8392500" cy="7605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Setting the number of layers and their sizes</a:t>
            </a:r>
            <a:endParaRPr sz="3000"/>
          </a:p>
        </p:txBody>
      </p:sp>
      <p:pic>
        <p:nvPicPr>
          <p:cNvPr id="337" name="Shape 337"/>
          <p:cNvPicPr preferRelativeResize="0"/>
          <p:nvPr/>
        </p:nvPicPr>
        <p:blipFill>
          <a:blip r:embed="rId3">
            <a:alphaModFix/>
          </a:blip>
          <a:stretch>
            <a:fillRect/>
          </a:stretch>
        </p:blipFill>
        <p:spPr>
          <a:xfrm>
            <a:off x="588496" y="1069338"/>
            <a:ext cx="7546229" cy="2410988"/>
          </a:xfrm>
          <a:prstGeom prst="rect">
            <a:avLst/>
          </a:prstGeom>
          <a:noFill/>
          <a:ln>
            <a:noFill/>
          </a:ln>
        </p:spPr>
      </p:pic>
      <p:cxnSp>
        <p:nvCxnSpPr>
          <p:cNvPr id="338" name="Shape 338"/>
          <p:cNvCxnSpPr/>
          <p:nvPr/>
        </p:nvCxnSpPr>
        <p:spPr>
          <a:xfrm rot="10800000">
            <a:off x="6554700" y="3847640"/>
            <a:ext cx="0" cy="353160"/>
          </a:xfrm>
          <a:prstGeom prst="straightConnector1">
            <a:avLst/>
          </a:prstGeom>
          <a:noFill/>
          <a:ln w="19050" cap="flat" cmpd="sng">
            <a:solidFill>
              <a:srgbClr val="666666"/>
            </a:solidFill>
            <a:prstDash val="solid"/>
            <a:round/>
            <a:headEnd type="none" w="med" len="med"/>
            <a:tailEnd type="triangle" w="med" len="med"/>
          </a:ln>
        </p:spPr>
      </p:cxnSp>
      <p:sp>
        <p:nvSpPr>
          <p:cNvPr id="339" name="Shape 339"/>
          <p:cNvSpPr txBox="1"/>
          <p:nvPr/>
        </p:nvSpPr>
        <p:spPr>
          <a:xfrm>
            <a:off x="4227800" y="4117450"/>
            <a:ext cx="4753200" cy="28971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more neurons = more capacity</a:t>
            </a:r>
            <a:endParaRPr sz="2400"/>
          </a:p>
        </p:txBody>
      </p:sp>
    </p:spTree>
    <p:extLst>
      <p:ext uri="{BB962C8B-B14F-4D97-AF65-F5344CB8AC3E}">
        <p14:creationId xmlns:p14="http://schemas.microsoft.com/office/powerpoint/2010/main" val="2580603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ldNum" idx="12"/>
          </p:nvPr>
        </p:nvSpPr>
        <p:spPr>
          <a:xfrm>
            <a:off x="6503289" y="4667850"/>
            <a:ext cx="548700" cy="3936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a:t>
            </a:fld>
            <a:endParaRPr/>
          </a:p>
        </p:txBody>
      </p:sp>
      <p:pic>
        <p:nvPicPr>
          <p:cNvPr id="286" name="Shape 286"/>
          <p:cNvPicPr preferRelativeResize="0"/>
          <p:nvPr/>
        </p:nvPicPr>
        <p:blipFill>
          <a:blip r:embed="rId3">
            <a:alphaModFix/>
          </a:blip>
          <a:stretch>
            <a:fillRect/>
          </a:stretch>
        </p:blipFill>
        <p:spPr>
          <a:xfrm>
            <a:off x="3042920" y="1066975"/>
            <a:ext cx="1650075" cy="946733"/>
          </a:xfrm>
          <a:prstGeom prst="rect">
            <a:avLst/>
          </a:prstGeom>
          <a:noFill/>
          <a:ln>
            <a:noFill/>
          </a:ln>
        </p:spPr>
      </p:pic>
      <p:sp>
        <p:nvSpPr>
          <p:cNvPr id="287" name="Shape 287"/>
          <p:cNvSpPr txBox="1"/>
          <p:nvPr/>
        </p:nvSpPr>
        <p:spPr>
          <a:xfrm>
            <a:off x="90550" y="90550"/>
            <a:ext cx="5123700" cy="73332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Activation Functions</a:t>
            </a:r>
            <a:endParaRPr sz="3000"/>
          </a:p>
        </p:txBody>
      </p:sp>
      <p:sp>
        <p:nvSpPr>
          <p:cNvPr id="288" name="Shape 288"/>
          <p:cNvSpPr txBox="1"/>
          <p:nvPr/>
        </p:nvSpPr>
        <p:spPr>
          <a:xfrm>
            <a:off x="185600" y="1066975"/>
            <a:ext cx="1512000" cy="4527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Sigmoid</a:t>
            </a:r>
            <a:endParaRPr sz="2400" b="1"/>
          </a:p>
        </p:txBody>
      </p:sp>
      <p:pic>
        <p:nvPicPr>
          <p:cNvPr id="289" name="Shape 289"/>
          <p:cNvPicPr preferRelativeResize="0"/>
          <p:nvPr/>
        </p:nvPicPr>
        <p:blipFill>
          <a:blip r:embed="rId4">
            <a:alphaModFix/>
          </a:blip>
          <a:stretch>
            <a:fillRect/>
          </a:stretch>
        </p:blipFill>
        <p:spPr>
          <a:xfrm>
            <a:off x="185600" y="1692700"/>
            <a:ext cx="2673086" cy="407430"/>
          </a:xfrm>
          <a:prstGeom prst="rect">
            <a:avLst/>
          </a:prstGeom>
          <a:noFill/>
          <a:ln>
            <a:noFill/>
          </a:ln>
        </p:spPr>
      </p:pic>
      <p:sp>
        <p:nvSpPr>
          <p:cNvPr id="290" name="Shape 290"/>
          <p:cNvSpPr txBox="1"/>
          <p:nvPr/>
        </p:nvSpPr>
        <p:spPr>
          <a:xfrm>
            <a:off x="185600" y="2739650"/>
            <a:ext cx="2964300" cy="4527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tanh    </a:t>
            </a:r>
            <a:r>
              <a:rPr lang="en" sz="2400"/>
              <a:t>tanh(x)</a:t>
            </a:r>
            <a:endParaRPr sz="2400"/>
          </a:p>
        </p:txBody>
      </p:sp>
      <p:pic>
        <p:nvPicPr>
          <p:cNvPr id="291" name="Shape 291"/>
          <p:cNvPicPr preferRelativeResize="0"/>
          <p:nvPr/>
        </p:nvPicPr>
        <p:blipFill>
          <a:blip r:embed="rId5">
            <a:alphaModFix/>
          </a:blip>
          <a:stretch>
            <a:fillRect/>
          </a:stretch>
        </p:blipFill>
        <p:spPr>
          <a:xfrm>
            <a:off x="2996814" y="2255912"/>
            <a:ext cx="1650075" cy="937449"/>
          </a:xfrm>
          <a:prstGeom prst="rect">
            <a:avLst/>
          </a:prstGeom>
          <a:noFill/>
          <a:ln>
            <a:noFill/>
          </a:ln>
        </p:spPr>
      </p:pic>
      <p:sp>
        <p:nvSpPr>
          <p:cNvPr id="292" name="Shape 292"/>
          <p:cNvSpPr txBox="1"/>
          <p:nvPr/>
        </p:nvSpPr>
        <p:spPr>
          <a:xfrm>
            <a:off x="185600" y="3877325"/>
            <a:ext cx="3127800" cy="4527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ReLU    </a:t>
            </a:r>
            <a:r>
              <a:rPr lang="en" sz="2400"/>
              <a:t>max(0,x)</a:t>
            </a:r>
            <a:endParaRPr sz="2400"/>
          </a:p>
        </p:txBody>
      </p:sp>
      <p:pic>
        <p:nvPicPr>
          <p:cNvPr id="293" name="Shape 293"/>
          <p:cNvPicPr preferRelativeResize="0"/>
          <p:nvPr/>
        </p:nvPicPr>
        <p:blipFill>
          <a:blip r:embed="rId6">
            <a:alphaModFix/>
          </a:blip>
          <a:stretch>
            <a:fillRect/>
          </a:stretch>
        </p:blipFill>
        <p:spPr>
          <a:xfrm>
            <a:off x="3042925" y="3434525"/>
            <a:ext cx="1557850" cy="946733"/>
          </a:xfrm>
          <a:prstGeom prst="rect">
            <a:avLst/>
          </a:prstGeom>
          <a:noFill/>
          <a:ln>
            <a:noFill/>
          </a:ln>
        </p:spPr>
      </p:pic>
      <p:sp>
        <p:nvSpPr>
          <p:cNvPr id="294" name="Shape 294"/>
          <p:cNvSpPr txBox="1"/>
          <p:nvPr/>
        </p:nvSpPr>
        <p:spPr>
          <a:xfrm>
            <a:off x="6420025" y="14350"/>
            <a:ext cx="2285700" cy="4527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Leaky ReLU</a:t>
            </a:r>
            <a:endParaRPr sz="2400" b="1"/>
          </a:p>
          <a:p>
            <a:pPr marL="0" lvl="0" indent="0" rtl="0">
              <a:spcBef>
                <a:spcPts val="0"/>
              </a:spcBef>
              <a:spcAft>
                <a:spcPts val="0"/>
              </a:spcAft>
              <a:buNone/>
            </a:pPr>
            <a:r>
              <a:rPr lang="en" sz="2400"/>
              <a:t>max(0.1x, x)</a:t>
            </a:r>
            <a:endParaRPr sz="2400"/>
          </a:p>
        </p:txBody>
      </p:sp>
      <p:pic>
        <p:nvPicPr>
          <p:cNvPr id="295" name="Shape 295"/>
          <p:cNvPicPr preferRelativeResize="0"/>
          <p:nvPr/>
        </p:nvPicPr>
        <p:blipFill>
          <a:blip r:embed="rId7">
            <a:alphaModFix/>
          </a:blip>
          <a:stretch>
            <a:fillRect/>
          </a:stretch>
        </p:blipFill>
        <p:spPr>
          <a:xfrm>
            <a:off x="6584575" y="926002"/>
            <a:ext cx="2168900" cy="1255298"/>
          </a:xfrm>
          <a:prstGeom prst="rect">
            <a:avLst/>
          </a:prstGeom>
          <a:noFill/>
          <a:ln>
            <a:noFill/>
          </a:ln>
        </p:spPr>
      </p:pic>
      <p:sp>
        <p:nvSpPr>
          <p:cNvPr id="296" name="Shape 296"/>
          <p:cNvSpPr txBox="1"/>
          <p:nvPr/>
        </p:nvSpPr>
        <p:spPr>
          <a:xfrm>
            <a:off x="5200825" y="2358650"/>
            <a:ext cx="2285700" cy="4527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Maxout</a:t>
            </a:r>
            <a:endParaRPr sz="2400" b="1"/>
          </a:p>
        </p:txBody>
      </p:sp>
      <p:pic>
        <p:nvPicPr>
          <p:cNvPr id="297" name="Shape 297"/>
          <p:cNvPicPr preferRelativeResize="0"/>
          <p:nvPr/>
        </p:nvPicPr>
        <p:blipFill>
          <a:blip r:embed="rId8">
            <a:alphaModFix/>
          </a:blip>
          <a:stretch>
            <a:fillRect/>
          </a:stretch>
        </p:blipFill>
        <p:spPr>
          <a:xfrm>
            <a:off x="6594775" y="2480551"/>
            <a:ext cx="2472100" cy="294233"/>
          </a:xfrm>
          <a:prstGeom prst="rect">
            <a:avLst/>
          </a:prstGeom>
          <a:noFill/>
          <a:ln>
            <a:noFill/>
          </a:ln>
        </p:spPr>
      </p:pic>
      <p:pic>
        <p:nvPicPr>
          <p:cNvPr id="298" name="Shape 298"/>
          <p:cNvPicPr preferRelativeResize="0"/>
          <p:nvPr/>
        </p:nvPicPr>
        <p:blipFill>
          <a:blip r:embed="rId9">
            <a:alphaModFix/>
          </a:blip>
          <a:stretch>
            <a:fillRect/>
          </a:stretch>
        </p:blipFill>
        <p:spPr>
          <a:xfrm>
            <a:off x="6149135" y="3432225"/>
            <a:ext cx="2317626" cy="1028745"/>
          </a:xfrm>
          <a:prstGeom prst="rect">
            <a:avLst/>
          </a:prstGeom>
          <a:noFill/>
          <a:ln>
            <a:noFill/>
          </a:ln>
        </p:spPr>
      </p:pic>
      <p:sp>
        <p:nvSpPr>
          <p:cNvPr id="299" name="Shape 299"/>
          <p:cNvSpPr txBox="1"/>
          <p:nvPr/>
        </p:nvSpPr>
        <p:spPr>
          <a:xfrm>
            <a:off x="5245850" y="2886950"/>
            <a:ext cx="2285700" cy="4527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ELU</a:t>
            </a:r>
            <a:endParaRPr sz="2400" b="1"/>
          </a:p>
        </p:txBody>
      </p:sp>
      <p:pic>
        <p:nvPicPr>
          <p:cNvPr id="300" name="Shape 300"/>
          <p:cNvPicPr preferRelativeResize="0"/>
          <p:nvPr/>
        </p:nvPicPr>
        <p:blipFill>
          <a:blip r:embed="rId10">
            <a:alphaModFix/>
          </a:blip>
          <a:stretch>
            <a:fillRect/>
          </a:stretch>
        </p:blipFill>
        <p:spPr>
          <a:xfrm>
            <a:off x="6371925" y="2967250"/>
            <a:ext cx="2168900" cy="376125"/>
          </a:xfrm>
          <a:prstGeom prst="rect">
            <a:avLst/>
          </a:prstGeom>
          <a:noFill/>
          <a:ln>
            <a:noFill/>
          </a:ln>
        </p:spPr>
      </p:pic>
    </p:spTree>
    <p:extLst>
      <p:ext uri="{BB962C8B-B14F-4D97-AF65-F5344CB8AC3E}">
        <p14:creationId xmlns:p14="http://schemas.microsoft.com/office/powerpoint/2010/main" val="3463180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a:t>
            </a:fld>
            <a:endParaRPr/>
          </a:p>
        </p:txBody>
      </p:sp>
      <p:pic>
        <p:nvPicPr>
          <p:cNvPr id="590" name="Shape 590"/>
          <p:cNvPicPr preferRelativeResize="0"/>
          <p:nvPr/>
        </p:nvPicPr>
        <p:blipFill>
          <a:blip r:embed="rId3">
            <a:alphaModFix/>
          </a:blip>
          <a:stretch>
            <a:fillRect/>
          </a:stretch>
        </p:blipFill>
        <p:spPr>
          <a:xfrm>
            <a:off x="525838" y="1066975"/>
            <a:ext cx="3048000" cy="1748790"/>
          </a:xfrm>
          <a:prstGeom prst="rect">
            <a:avLst/>
          </a:prstGeom>
          <a:noFill/>
          <a:ln>
            <a:noFill/>
          </a:ln>
        </p:spPr>
      </p:pic>
      <p:sp>
        <p:nvSpPr>
          <p:cNvPr id="591" name="Shape 591"/>
          <p:cNvSpPr txBox="1"/>
          <p:nvPr/>
        </p:nvSpPr>
        <p:spPr>
          <a:xfrm>
            <a:off x="90550" y="90550"/>
            <a:ext cx="5123700" cy="73332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Activation Functions</a:t>
            </a:r>
            <a:endParaRPr sz="3000"/>
          </a:p>
        </p:txBody>
      </p:sp>
      <p:sp>
        <p:nvSpPr>
          <p:cNvPr id="592" name="Shape 592"/>
          <p:cNvSpPr txBox="1"/>
          <p:nvPr/>
        </p:nvSpPr>
        <p:spPr>
          <a:xfrm>
            <a:off x="1408575" y="3137800"/>
            <a:ext cx="1512000" cy="4527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Sigmoid</a:t>
            </a:r>
            <a:endParaRPr sz="2400" b="1"/>
          </a:p>
        </p:txBody>
      </p:sp>
      <p:pic>
        <p:nvPicPr>
          <p:cNvPr id="593" name="Shape 593"/>
          <p:cNvPicPr preferRelativeResize="0"/>
          <p:nvPr/>
        </p:nvPicPr>
        <p:blipFill>
          <a:blip r:embed="rId4">
            <a:alphaModFix/>
          </a:blip>
          <a:stretch>
            <a:fillRect/>
          </a:stretch>
        </p:blipFill>
        <p:spPr>
          <a:xfrm>
            <a:off x="4833025" y="156325"/>
            <a:ext cx="2673086" cy="407430"/>
          </a:xfrm>
          <a:prstGeom prst="rect">
            <a:avLst/>
          </a:prstGeom>
          <a:noFill/>
          <a:ln>
            <a:noFill/>
          </a:ln>
        </p:spPr>
      </p:pic>
      <p:sp>
        <p:nvSpPr>
          <p:cNvPr id="594" name="Shape 594"/>
          <p:cNvSpPr txBox="1"/>
          <p:nvPr/>
        </p:nvSpPr>
        <p:spPr>
          <a:xfrm>
            <a:off x="4309425" y="714150"/>
            <a:ext cx="4517700" cy="2752110"/>
          </a:xfrm>
          <a:prstGeom prst="rect">
            <a:avLst/>
          </a:prstGeom>
          <a:noFill/>
          <a:ln>
            <a:noFill/>
          </a:ln>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sz="2000"/>
              <a:t>Squashes numbers to range [0,1]</a:t>
            </a:r>
            <a:endParaRPr sz="2000"/>
          </a:p>
          <a:p>
            <a:pPr marL="457200" lvl="0" indent="-355600" rtl="0">
              <a:spcBef>
                <a:spcPts val="0"/>
              </a:spcBef>
              <a:spcAft>
                <a:spcPts val="0"/>
              </a:spcAft>
              <a:buSzPts val="2000"/>
              <a:buChar char="-"/>
            </a:pPr>
            <a:r>
              <a:rPr lang="en" sz="2000"/>
              <a:t>Historically popular since they have nice interpretation as a saturating “firing rate” of a neuron</a:t>
            </a:r>
            <a:endParaRPr sz="2000"/>
          </a:p>
          <a:p>
            <a:pPr marL="0" lvl="0" indent="0" rtl="0">
              <a:spcBef>
                <a:spcPts val="0"/>
              </a:spcBef>
              <a:spcAft>
                <a:spcPts val="0"/>
              </a:spcAft>
              <a:buNone/>
            </a:pPr>
            <a:endParaRPr sz="2000"/>
          </a:p>
          <a:p>
            <a:pPr marL="0" lvl="0" indent="0" rtl="0">
              <a:spcBef>
                <a:spcPts val="0"/>
              </a:spcBef>
              <a:spcAft>
                <a:spcPts val="0"/>
              </a:spcAft>
              <a:buNone/>
            </a:pPr>
            <a:r>
              <a:rPr lang="en" sz="2000"/>
              <a:t>3 problems:</a:t>
            </a:r>
            <a:endParaRPr sz="2000"/>
          </a:p>
        </p:txBody>
      </p:sp>
      <p:sp>
        <p:nvSpPr>
          <p:cNvPr id="595" name="Shape 595"/>
          <p:cNvSpPr txBox="1"/>
          <p:nvPr/>
        </p:nvSpPr>
        <p:spPr>
          <a:xfrm>
            <a:off x="4508625" y="2851850"/>
            <a:ext cx="4418100" cy="1530090"/>
          </a:xfrm>
          <a:prstGeom prst="rect">
            <a:avLst/>
          </a:prstGeom>
          <a:noFill/>
          <a:ln>
            <a:noFill/>
          </a:ln>
        </p:spPr>
        <p:txBody>
          <a:bodyPr spcFirstLastPara="1" wrap="square" lIns="91425" tIns="91425" rIns="91425" bIns="91425" anchor="t" anchorCtr="0">
            <a:noAutofit/>
          </a:bodyPr>
          <a:lstStyle/>
          <a:p>
            <a:pPr marL="457200" lvl="0" indent="-355600" rtl="0">
              <a:spcBef>
                <a:spcPts val="0"/>
              </a:spcBef>
              <a:spcAft>
                <a:spcPts val="0"/>
              </a:spcAft>
              <a:buClr>
                <a:srgbClr val="FF0000"/>
              </a:buClr>
              <a:buSzPts val="2000"/>
              <a:buAutoNum type="arabicPeriod"/>
            </a:pPr>
            <a:r>
              <a:rPr lang="en" sz="2000">
                <a:solidFill>
                  <a:srgbClr val="FF0000"/>
                </a:solidFill>
              </a:rPr>
              <a:t>Saturated neurons “kill” the gradients</a:t>
            </a:r>
            <a:endParaRPr sz="2000">
              <a:solidFill>
                <a:srgbClr val="FF0000"/>
              </a:solidFill>
            </a:endParaRPr>
          </a:p>
          <a:p>
            <a:pPr marL="457200" lvl="0" indent="-355600" rtl="0">
              <a:spcBef>
                <a:spcPts val="0"/>
              </a:spcBef>
              <a:spcAft>
                <a:spcPts val="0"/>
              </a:spcAft>
              <a:buClr>
                <a:srgbClr val="FF0000"/>
              </a:buClr>
              <a:buSzPts val="2000"/>
              <a:buAutoNum type="arabicPeriod"/>
            </a:pPr>
            <a:r>
              <a:rPr lang="en" sz="2000">
                <a:solidFill>
                  <a:srgbClr val="FF0000"/>
                </a:solidFill>
              </a:rPr>
              <a:t>Sigmoid outputs are not zero-centered</a:t>
            </a:r>
            <a:endParaRPr sz="2000">
              <a:solidFill>
                <a:srgbClr val="FF0000"/>
              </a:solidFill>
            </a:endParaRPr>
          </a:p>
          <a:p>
            <a:pPr marL="457200" lvl="0" indent="-355600" rtl="0">
              <a:spcBef>
                <a:spcPts val="0"/>
              </a:spcBef>
              <a:spcAft>
                <a:spcPts val="0"/>
              </a:spcAft>
              <a:buClr>
                <a:srgbClr val="FF0000"/>
              </a:buClr>
              <a:buSzPts val="2000"/>
              <a:buAutoNum type="arabicPeriod"/>
            </a:pPr>
            <a:r>
              <a:rPr lang="en" sz="2000">
                <a:solidFill>
                  <a:srgbClr val="FF0000"/>
                </a:solidFill>
              </a:rPr>
              <a:t>exp() is a bit compute expensive</a:t>
            </a:r>
            <a:endParaRPr sz="2000">
              <a:solidFill>
                <a:srgbClr val="FF0000"/>
              </a:solidFill>
            </a:endParaRPr>
          </a:p>
        </p:txBody>
      </p:sp>
    </p:spTree>
    <p:extLst>
      <p:ext uri="{BB962C8B-B14F-4D97-AF65-F5344CB8AC3E}">
        <p14:creationId xmlns:p14="http://schemas.microsoft.com/office/powerpoint/2010/main" val="3504388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a:t>
            </a:fld>
            <a:endParaRPr/>
          </a:p>
        </p:txBody>
      </p:sp>
      <p:sp>
        <p:nvSpPr>
          <p:cNvPr id="601" name="Shape 601"/>
          <p:cNvSpPr txBox="1"/>
          <p:nvPr/>
        </p:nvSpPr>
        <p:spPr>
          <a:xfrm>
            <a:off x="90550" y="90550"/>
            <a:ext cx="5123700" cy="73332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Activation Functions</a:t>
            </a:r>
            <a:endParaRPr sz="3000"/>
          </a:p>
        </p:txBody>
      </p:sp>
      <p:sp>
        <p:nvSpPr>
          <p:cNvPr id="602" name="Shape 602"/>
          <p:cNvSpPr txBox="1"/>
          <p:nvPr/>
        </p:nvSpPr>
        <p:spPr>
          <a:xfrm>
            <a:off x="1408575" y="3137800"/>
            <a:ext cx="1512000" cy="4527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tanh(x)</a:t>
            </a:r>
            <a:endParaRPr sz="2400" b="1"/>
          </a:p>
        </p:txBody>
      </p:sp>
      <p:sp>
        <p:nvSpPr>
          <p:cNvPr id="603" name="Shape 603"/>
          <p:cNvSpPr txBox="1"/>
          <p:nvPr/>
        </p:nvSpPr>
        <p:spPr>
          <a:xfrm>
            <a:off x="4001625" y="1429375"/>
            <a:ext cx="4834500" cy="2752110"/>
          </a:xfrm>
          <a:prstGeom prst="rect">
            <a:avLst/>
          </a:prstGeom>
          <a:noFill/>
          <a:ln>
            <a:noFill/>
          </a:ln>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sz="2000"/>
              <a:t>Squashes numbers to range [-1,1]</a:t>
            </a:r>
            <a:endParaRPr sz="2000"/>
          </a:p>
          <a:p>
            <a:pPr marL="457200" lvl="0" indent="-355600" rtl="0">
              <a:spcBef>
                <a:spcPts val="0"/>
              </a:spcBef>
              <a:spcAft>
                <a:spcPts val="0"/>
              </a:spcAft>
              <a:buClr>
                <a:srgbClr val="38761D"/>
              </a:buClr>
              <a:buSzPts val="2000"/>
              <a:buChar char="-"/>
            </a:pPr>
            <a:r>
              <a:rPr lang="en" sz="2000">
                <a:solidFill>
                  <a:srgbClr val="38761D"/>
                </a:solidFill>
              </a:rPr>
              <a:t>zero centered (nice)</a:t>
            </a:r>
            <a:endParaRPr sz="2000">
              <a:solidFill>
                <a:srgbClr val="38761D"/>
              </a:solidFill>
            </a:endParaRPr>
          </a:p>
          <a:p>
            <a:pPr marL="457200" lvl="0" indent="-355600" rtl="0">
              <a:spcBef>
                <a:spcPts val="0"/>
              </a:spcBef>
              <a:spcAft>
                <a:spcPts val="0"/>
              </a:spcAft>
              <a:buClr>
                <a:srgbClr val="FF0000"/>
              </a:buClr>
              <a:buSzPts val="2000"/>
              <a:buChar char="-"/>
            </a:pPr>
            <a:r>
              <a:rPr lang="en" sz="2000">
                <a:solidFill>
                  <a:srgbClr val="FF0000"/>
                </a:solidFill>
              </a:rPr>
              <a:t>still kills gradients when saturated :(</a:t>
            </a:r>
            <a:endParaRPr sz="2000"/>
          </a:p>
        </p:txBody>
      </p:sp>
      <p:pic>
        <p:nvPicPr>
          <p:cNvPr id="604" name="Shape 604"/>
          <p:cNvPicPr preferRelativeResize="0"/>
          <p:nvPr/>
        </p:nvPicPr>
        <p:blipFill>
          <a:blip r:embed="rId3">
            <a:alphaModFix/>
          </a:blip>
          <a:stretch>
            <a:fillRect/>
          </a:stretch>
        </p:blipFill>
        <p:spPr>
          <a:xfrm>
            <a:off x="541000" y="1128225"/>
            <a:ext cx="3048000" cy="1731645"/>
          </a:xfrm>
          <a:prstGeom prst="rect">
            <a:avLst/>
          </a:prstGeom>
          <a:noFill/>
          <a:ln>
            <a:noFill/>
          </a:ln>
        </p:spPr>
      </p:pic>
      <p:sp>
        <p:nvSpPr>
          <p:cNvPr id="605" name="Shape 605"/>
          <p:cNvSpPr txBox="1"/>
          <p:nvPr/>
        </p:nvSpPr>
        <p:spPr>
          <a:xfrm>
            <a:off x="6808100" y="4105375"/>
            <a:ext cx="2541000" cy="51894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rgbClr val="0000FF"/>
                </a:solidFill>
              </a:rPr>
              <a:t>[LeCun et al., 1991]</a:t>
            </a:r>
            <a:endParaRPr/>
          </a:p>
        </p:txBody>
      </p:sp>
      <p:pic>
        <p:nvPicPr>
          <p:cNvPr id="8" name="Picture 7"/>
          <p:cNvPicPr>
            <a:picLocks noChangeAspect="1"/>
          </p:cNvPicPr>
          <p:nvPr/>
        </p:nvPicPr>
        <p:blipFill>
          <a:blip r:embed="rId4"/>
          <a:stretch>
            <a:fillRect/>
          </a:stretch>
        </p:blipFill>
        <p:spPr>
          <a:xfrm>
            <a:off x="2971800" y="2952750"/>
            <a:ext cx="3975859" cy="877477"/>
          </a:xfrm>
          <a:prstGeom prst="rect">
            <a:avLst/>
          </a:prstGeom>
        </p:spPr>
      </p:pic>
    </p:spTree>
    <p:extLst>
      <p:ext uri="{BB962C8B-B14F-4D97-AF65-F5344CB8AC3E}">
        <p14:creationId xmlns:p14="http://schemas.microsoft.com/office/powerpoint/2010/main" val="3195010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sldNum" idx="4294967295"/>
          </p:nvPr>
        </p:nvSpPr>
        <p:spPr>
          <a:xfrm>
            <a:off x="6503289" y="4667850"/>
            <a:ext cx="548700" cy="39366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a:t>
            </a:fld>
            <a:endParaRPr/>
          </a:p>
        </p:txBody>
      </p:sp>
      <p:sp>
        <p:nvSpPr>
          <p:cNvPr id="621" name="Shape 621"/>
          <p:cNvSpPr txBox="1"/>
          <p:nvPr/>
        </p:nvSpPr>
        <p:spPr>
          <a:xfrm>
            <a:off x="90550" y="90550"/>
            <a:ext cx="5123700" cy="73332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Activation Functions</a:t>
            </a:r>
            <a:endParaRPr sz="3000"/>
          </a:p>
        </p:txBody>
      </p:sp>
      <p:sp>
        <p:nvSpPr>
          <p:cNvPr id="622" name="Shape 622"/>
          <p:cNvSpPr txBox="1"/>
          <p:nvPr/>
        </p:nvSpPr>
        <p:spPr>
          <a:xfrm>
            <a:off x="296625" y="3101375"/>
            <a:ext cx="3464700" cy="4527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t>ReLU</a:t>
            </a:r>
            <a:endParaRPr sz="2400" b="1"/>
          </a:p>
          <a:p>
            <a:pPr marL="0" lvl="0" indent="0" rtl="0">
              <a:spcBef>
                <a:spcPts val="0"/>
              </a:spcBef>
              <a:spcAft>
                <a:spcPts val="0"/>
              </a:spcAft>
              <a:buNone/>
            </a:pPr>
            <a:r>
              <a:rPr lang="en" sz="2400"/>
              <a:t>(Rectified Linear Unit)</a:t>
            </a:r>
            <a:endParaRPr sz="2400"/>
          </a:p>
        </p:txBody>
      </p:sp>
      <p:sp>
        <p:nvSpPr>
          <p:cNvPr id="623" name="Shape 623"/>
          <p:cNvSpPr txBox="1"/>
          <p:nvPr/>
        </p:nvSpPr>
        <p:spPr>
          <a:xfrm>
            <a:off x="3920150" y="0"/>
            <a:ext cx="5260200" cy="275211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Computes </a:t>
            </a:r>
            <a:r>
              <a:rPr lang="en" sz="2400" b="1"/>
              <a:t>f(x) = max(0,x)</a:t>
            </a:r>
            <a:endParaRPr sz="2400" b="1"/>
          </a:p>
          <a:p>
            <a:pPr marL="0" lvl="0" indent="0" rtl="0">
              <a:spcBef>
                <a:spcPts val="0"/>
              </a:spcBef>
              <a:spcAft>
                <a:spcPts val="0"/>
              </a:spcAft>
              <a:buNone/>
            </a:pPr>
            <a:endParaRPr sz="2400">
              <a:solidFill>
                <a:srgbClr val="6AA84F"/>
              </a:solidFill>
            </a:endParaRPr>
          </a:p>
          <a:p>
            <a:pPr marL="457200" lvl="0" indent="-381000" rtl="0">
              <a:spcBef>
                <a:spcPts val="0"/>
              </a:spcBef>
              <a:spcAft>
                <a:spcPts val="0"/>
              </a:spcAft>
              <a:buClr>
                <a:srgbClr val="38761D"/>
              </a:buClr>
              <a:buSzPts val="2400"/>
              <a:buChar char="-"/>
            </a:pPr>
            <a:r>
              <a:rPr lang="en" sz="2400">
                <a:solidFill>
                  <a:srgbClr val="38761D"/>
                </a:solidFill>
              </a:rPr>
              <a:t>Does not saturate (in +region)</a:t>
            </a:r>
            <a:endParaRPr sz="2400">
              <a:solidFill>
                <a:srgbClr val="38761D"/>
              </a:solidFill>
            </a:endParaRPr>
          </a:p>
          <a:p>
            <a:pPr marL="457200" lvl="0" indent="-381000" rtl="0">
              <a:spcBef>
                <a:spcPts val="0"/>
              </a:spcBef>
              <a:spcAft>
                <a:spcPts val="0"/>
              </a:spcAft>
              <a:buClr>
                <a:srgbClr val="38761D"/>
              </a:buClr>
              <a:buSzPts val="2400"/>
              <a:buChar char="-"/>
            </a:pPr>
            <a:r>
              <a:rPr lang="en" sz="2400">
                <a:solidFill>
                  <a:srgbClr val="38761D"/>
                </a:solidFill>
              </a:rPr>
              <a:t>Very computationally efficient</a:t>
            </a:r>
            <a:endParaRPr sz="2400">
              <a:solidFill>
                <a:srgbClr val="38761D"/>
              </a:solidFill>
            </a:endParaRPr>
          </a:p>
          <a:p>
            <a:pPr marL="457200" lvl="0" indent="-381000" rtl="0">
              <a:spcBef>
                <a:spcPts val="0"/>
              </a:spcBef>
              <a:spcAft>
                <a:spcPts val="0"/>
              </a:spcAft>
              <a:buClr>
                <a:srgbClr val="38761D"/>
              </a:buClr>
              <a:buSzPts val="2400"/>
              <a:buChar char="-"/>
            </a:pPr>
            <a:r>
              <a:rPr lang="en" sz="2400">
                <a:solidFill>
                  <a:srgbClr val="38761D"/>
                </a:solidFill>
              </a:rPr>
              <a:t>Converges much faster than sigmoid/tanh in practice (e.g. 6x)</a:t>
            </a:r>
            <a:endParaRPr sz="2400">
              <a:solidFill>
                <a:srgbClr val="38761D"/>
              </a:solidFill>
            </a:endParaRPr>
          </a:p>
          <a:p>
            <a:pPr marL="0" lvl="0" indent="0" rtl="0">
              <a:spcBef>
                <a:spcPts val="0"/>
              </a:spcBef>
              <a:spcAft>
                <a:spcPts val="0"/>
              </a:spcAft>
              <a:buNone/>
            </a:pPr>
            <a:endParaRPr sz="2400">
              <a:solidFill>
                <a:srgbClr val="38761D"/>
              </a:solidFill>
            </a:endParaRPr>
          </a:p>
          <a:p>
            <a:pPr marL="457200" lvl="0" indent="-381000" rtl="0">
              <a:spcBef>
                <a:spcPts val="0"/>
              </a:spcBef>
              <a:spcAft>
                <a:spcPts val="0"/>
              </a:spcAft>
              <a:buClr>
                <a:srgbClr val="FF0000"/>
              </a:buClr>
              <a:buSzPts val="2400"/>
              <a:buChar char="-"/>
            </a:pPr>
            <a:r>
              <a:rPr lang="en" sz="2400">
                <a:solidFill>
                  <a:srgbClr val="FF0000"/>
                </a:solidFill>
              </a:rPr>
              <a:t>Not zero-centered output</a:t>
            </a:r>
            <a:endParaRPr sz="2400">
              <a:solidFill>
                <a:srgbClr val="FF0000"/>
              </a:solidFill>
            </a:endParaRPr>
          </a:p>
          <a:p>
            <a:pPr marL="457200" lvl="0" indent="-381000" rtl="0">
              <a:spcBef>
                <a:spcPts val="0"/>
              </a:spcBef>
              <a:spcAft>
                <a:spcPts val="0"/>
              </a:spcAft>
              <a:buClr>
                <a:srgbClr val="FF0000"/>
              </a:buClr>
              <a:buSzPts val="2400"/>
              <a:buChar char="-"/>
            </a:pPr>
            <a:r>
              <a:rPr lang="en" sz="2400">
                <a:solidFill>
                  <a:srgbClr val="FF0000"/>
                </a:solidFill>
              </a:rPr>
              <a:t>An annoyance:</a:t>
            </a:r>
            <a:endParaRPr sz="2400">
              <a:solidFill>
                <a:srgbClr val="FF0000"/>
              </a:solidFill>
            </a:endParaRPr>
          </a:p>
          <a:p>
            <a:pPr marL="0" lvl="0" indent="0" rtl="0">
              <a:spcBef>
                <a:spcPts val="0"/>
              </a:spcBef>
              <a:spcAft>
                <a:spcPts val="0"/>
              </a:spcAft>
              <a:buNone/>
            </a:pPr>
            <a:endParaRPr sz="2400">
              <a:solidFill>
                <a:srgbClr val="FF0000"/>
              </a:solidFill>
            </a:endParaRPr>
          </a:p>
          <a:p>
            <a:pPr marL="0" lvl="0" indent="0" rtl="0">
              <a:spcBef>
                <a:spcPts val="0"/>
              </a:spcBef>
              <a:spcAft>
                <a:spcPts val="0"/>
              </a:spcAft>
              <a:buNone/>
            </a:pPr>
            <a:r>
              <a:rPr lang="en" sz="2400">
                <a:solidFill>
                  <a:srgbClr val="FF0000"/>
                </a:solidFill>
              </a:rPr>
              <a:t>hint: what is the gradient when x &lt; 0?</a:t>
            </a:r>
            <a:endParaRPr sz="2400">
              <a:solidFill>
                <a:srgbClr val="FF0000"/>
              </a:solidFill>
            </a:endParaRPr>
          </a:p>
        </p:txBody>
      </p:sp>
      <p:pic>
        <p:nvPicPr>
          <p:cNvPr id="624" name="Shape 624"/>
          <p:cNvPicPr preferRelativeResize="0"/>
          <p:nvPr/>
        </p:nvPicPr>
        <p:blipFill>
          <a:blip r:embed="rId3">
            <a:alphaModFix/>
          </a:blip>
          <a:stretch>
            <a:fillRect/>
          </a:stretch>
        </p:blipFill>
        <p:spPr>
          <a:xfrm>
            <a:off x="405901" y="912900"/>
            <a:ext cx="2962275" cy="1800225"/>
          </a:xfrm>
          <a:prstGeom prst="rect">
            <a:avLst/>
          </a:prstGeom>
          <a:noFill/>
          <a:ln>
            <a:noFill/>
          </a:ln>
        </p:spPr>
      </p:pic>
    </p:spTree>
    <p:extLst>
      <p:ext uri="{BB962C8B-B14F-4D97-AF65-F5344CB8AC3E}">
        <p14:creationId xmlns:p14="http://schemas.microsoft.com/office/powerpoint/2010/main" val="246132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7"/>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78" name="Google Shape;78;p7"/>
          <p:cNvSpPr txBox="1"/>
          <p:nvPr/>
        </p:nvSpPr>
        <p:spPr>
          <a:xfrm>
            <a:off x="170825" y="-417700"/>
            <a:ext cx="8872800" cy="173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4800">
              <a:latin typeface="Helvetica Neue"/>
              <a:ea typeface="Helvetica Neue"/>
              <a:cs typeface="Helvetica Neue"/>
              <a:sym typeface="Helvetica Neue"/>
            </a:endParaRPr>
          </a:p>
          <a:p>
            <a:pPr marL="0" lvl="0" indent="0" algn="ctr" rtl="0">
              <a:spcBef>
                <a:spcPts val="0"/>
              </a:spcBef>
              <a:spcAft>
                <a:spcPts val="0"/>
              </a:spcAft>
              <a:buNone/>
            </a:pPr>
            <a:r>
              <a:rPr lang="en" sz="4800">
                <a:latin typeface="Helvetica Neue"/>
                <a:ea typeface="Helvetica Neue"/>
                <a:cs typeface="Helvetica Neue"/>
                <a:sym typeface="Helvetica Neue"/>
              </a:rPr>
              <a:t>Introduction to ConvNets</a:t>
            </a:r>
            <a:endParaRPr sz="4800">
              <a:latin typeface="Helvetica Neue"/>
              <a:ea typeface="Helvetica Neue"/>
              <a:cs typeface="Helvetica Neue"/>
              <a:sym typeface="Helvetica Neue"/>
            </a:endParaRPr>
          </a:p>
          <a:p>
            <a:pPr marL="0" lvl="0" indent="0" algn="ctr" rtl="0">
              <a:spcBef>
                <a:spcPts val="0"/>
              </a:spcBef>
              <a:spcAft>
                <a:spcPts val="0"/>
              </a:spcAft>
              <a:buNone/>
            </a:pPr>
            <a:endParaRPr sz="4800">
              <a:latin typeface="Helvetica Neue"/>
              <a:ea typeface="Helvetica Neue"/>
              <a:cs typeface="Helvetica Neue"/>
              <a:sym typeface="Helvetica Neue"/>
            </a:endParaRPr>
          </a:p>
        </p:txBody>
      </p:sp>
      <p:pic>
        <p:nvPicPr>
          <p:cNvPr id="79" name="Google Shape;79;p7"/>
          <p:cNvPicPr preferRelativeResize="0"/>
          <p:nvPr/>
        </p:nvPicPr>
        <p:blipFill>
          <a:blip r:embed="rId3">
            <a:alphaModFix/>
          </a:blip>
          <a:stretch>
            <a:fillRect/>
          </a:stretch>
        </p:blipFill>
        <p:spPr>
          <a:xfrm>
            <a:off x="1099863" y="1703675"/>
            <a:ext cx="7229475" cy="1990725"/>
          </a:xfrm>
          <a:prstGeom prst="rect">
            <a:avLst/>
          </a:prstGeom>
          <a:noFill/>
          <a:ln>
            <a:noFill/>
          </a:ln>
        </p:spPr>
      </p:pic>
      <p:sp>
        <p:nvSpPr>
          <p:cNvPr id="80" name="Google Shape;80;p7"/>
          <p:cNvSpPr txBox="1"/>
          <p:nvPr/>
        </p:nvSpPr>
        <p:spPr>
          <a:xfrm>
            <a:off x="6654125" y="4210825"/>
            <a:ext cx="23895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[LeNet-5, LeCun 1998]</a:t>
            </a:r>
            <a:endParaRPr i="1"/>
          </a:p>
        </p:txBody>
      </p:sp>
    </p:spTree>
    <p:extLst>
      <p:ext uri="{BB962C8B-B14F-4D97-AF65-F5344CB8AC3E}">
        <p14:creationId xmlns:p14="http://schemas.microsoft.com/office/powerpoint/2010/main" val="1062320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126" name="Google Shape;126;p13"/>
          <p:cNvSpPr txBox="1"/>
          <p:nvPr/>
        </p:nvSpPr>
        <p:spPr>
          <a:xfrm>
            <a:off x="170000" y="89475"/>
            <a:ext cx="46935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A bit of history:</a:t>
            </a:r>
            <a:endParaRPr sz="3000"/>
          </a:p>
          <a:p>
            <a:pPr marL="0" lvl="0" indent="0" algn="l" rtl="0">
              <a:spcBef>
                <a:spcPts val="0"/>
              </a:spcBef>
              <a:spcAft>
                <a:spcPts val="0"/>
              </a:spcAft>
              <a:buNone/>
            </a:pPr>
            <a:r>
              <a:rPr lang="en" sz="2400" b="1"/>
              <a:t>Gradient-based learning applied to document recognition</a:t>
            </a:r>
            <a:endParaRPr sz="2400" b="1"/>
          </a:p>
          <a:p>
            <a:pPr marL="0" lvl="0" indent="0" algn="l" rtl="0">
              <a:spcBef>
                <a:spcPts val="0"/>
              </a:spcBef>
              <a:spcAft>
                <a:spcPts val="0"/>
              </a:spcAft>
              <a:buNone/>
            </a:pPr>
            <a:r>
              <a:rPr lang="en" sz="2400" i="1"/>
              <a:t>[LeCun, Bottou, Bengio, Haffner 1998]</a:t>
            </a:r>
            <a:endParaRPr sz="2400" i="1"/>
          </a:p>
        </p:txBody>
      </p:sp>
      <p:pic>
        <p:nvPicPr>
          <p:cNvPr id="127" name="Google Shape;127;p13"/>
          <p:cNvPicPr preferRelativeResize="0"/>
          <p:nvPr/>
        </p:nvPicPr>
        <p:blipFill>
          <a:blip r:embed="rId3">
            <a:alphaModFix/>
          </a:blip>
          <a:stretch>
            <a:fillRect/>
          </a:stretch>
        </p:blipFill>
        <p:spPr>
          <a:xfrm>
            <a:off x="201424" y="2718875"/>
            <a:ext cx="4270176" cy="1175850"/>
          </a:xfrm>
          <a:prstGeom prst="rect">
            <a:avLst/>
          </a:prstGeom>
          <a:noFill/>
          <a:ln>
            <a:noFill/>
          </a:ln>
        </p:spPr>
      </p:pic>
      <p:sp>
        <p:nvSpPr>
          <p:cNvPr id="128" name="Google Shape;128;p13"/>
          <p:cNvSpPr txBox="1"/>
          <p:nvPr/>
        </p:nvSpPr>
        <p:spPr>
          <a:xfrm>
            <a:off x="1737150" y="4067775"/>
            <a:ext cx="8742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LeNet-5</a:t>
            </a:r>
            <a:endParaRPr/>
          </a:p>
        </p:txBody>
      </p:sp>
      <p:pic>
        <p:nvPicPr>
          <p:cNvPr id="129" name="Google Shape;129;p13"/>
          <p:cNvPicPr preferRelativeResize="0"/>
          <p:nvPr/>
        </p:nvPicPr>
        <p:blipFill>
          <a:blip r:embed="rId4">
            <a:alphaModFix/>
          </a:blip>
          <a:stretch>
            <a:fillRect/>
          </a:stretch>
        </p:blipFill>
        <p:spPr>
          <a:xfrm>
            <a:off x="5562325" y="185525"/>
            <a:ext cx="2598050" cy="4098500"/>
          </a:xfrm>
          <a:prstGeom prst="rect">
            <a:avLst/>
          </a:prstGeom>
          <a:noFill/>
          <a:ln>
            <a:noFill/>
          </a:ln>
        </p:spPr>
      </p:pic>
    </p:spTree>
    <p:extLst>
      <p:ext uri="{BB962C8B-B14F-4D97-AF65-F5344CB8AC3E}">
        <p14:creationId xmlns:p14="http://schemas.microsoft.com/office/powerpoint/2010/main" val="323337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135" name="Google Shape;135;p14"/>
          <p:cNvSpPr txBox="1"/>
          <p:nvPr/>
        </p:nvSpPr>
        <p:spPr>
          <a:xfrm>
            <a:off x="170000" y="89475"/>
            <a:ext cx="57231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A bit of history:</a:t>
            </a:r>
            <a:endParaRPr sz="3000"/>
          </a:p>
          <a:p>
            <a:pPr marL="0" lvl="0" indent="0" algn="l" rtl="0">
              <a:spcBef>
                <a:spcPts val="0"/>
              </a:spcBef>
              <a:spcAft>
                <a:spcPts val="0"/>
              </a:spcAft>
              <a:buNone/>
            </a:pPr>
            <a:r>
              <a:rPr lang="en" sz="2400" b="1"/>
              <a:t>ImageNet Classification with Deep Convolutional Neural Networks</a:t>
            </a:r>
            <a:endParaRPr sz="2400" b="1"/>
          </a:p>
          <a:p>
            <a:pPr marL="0" lvl="0" indent="0" algn="l" rtl="0">
              <a:spcBef>
                <a:spcPts val="0"/>
              </a:spcBef>
              <a:spcAft>
                <a:spcPts val="0"/>
              </a:spcAft>
              <a:buNone/>
            </a:pPr>
            <a:r>
              <a:rPr lang="en" sz="2400" i="1"/>
              <a:t>[Krizhevsky, Sutskever, Hinton, 2012]</a:t>
            </a:r>
            <a:endParaRPr sz="2400" i="1"/>
          </a:p>
        </p:txBody>
      </p:sp>
      <p:pic>
        <p:nvPicPr>
          <p:cNvPr id="136" name="Google Shape;136;p14"/>
          <p:cNvPicPr preferRelativeResize="0"/>
          <p:nvPr/>
        </p:nvPicPr>
        <p:blipFill>
          <a:blip r:embed="rId3">
            <a:alphaModFix/>
          </a:blip>
          <a:stretch>
            <a:fillRect/>
          </a:stretch>
        </p:blipFill>
        <p:spPr>
          <a:xfrm>
            <a:off x="1827575" y="2313650"/>
            <a:ext cx="5238750" cy="1638300"/>
          </a:xfrm>
          <a:prstGeom prst="rect">
            <a:avLst/>
          </a:prstGeom>
          <a:noFill/>
          <a:ln w="9525" cap="flat" cmpd="sng">
            <a:solidFill>
              <a:schemeClr val="dk2"/>
            </a:solidFill>
            <a:prstDash val="solid"/>
            <a:round/>
            <a:headEnd type="none" w="sm" len="sm"/>
            <a:tailEnd type="none" w="sm" len="sm"/>
          </a:ln>
        </p:spPr>
      </p:pic>
      <p:sp>
        <p:nvSpPr>
          <p:cNvPr id="137" name="Google Shape;137;p14"/>
          <p:cNvSpPr txBox="1"/>
          <p:nvPr/>
        </p:nvSpPr>
        <p:spPr>
          <a:xfrm>
            <a:off x="3609200" y="3921050"/>
            <a:ext cx="167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“AlexNet”</a:t>
            </a:r>
            <a:endParaRPr sz="2400"/>
          </a:p>
        </p:txBody>
      </p:sp>
      <p:pic>
        <p:nvPicPr>
          <p:cNvPr id="138" name="Google Shape;138;p14"/>
          <p:cNvPicPr preferRelativeResize="0"/>
          <p:nvPr/>
        </p:nvPicPr>
        <p:blipFill>
          <a:blip r:embed="rId4">
            <a:alphaModFix/>
          </a:blip>
          <a:stretch>
            <a:fillRect/>
          </a:stretch>
        </p:blipFill>
        <p:spPr>
          <a:xfrm>
            <a:off x="5451100" y="182450"/>
            <a:ext cx="3569000" cy="1784500"/>
          </a:xfrm>
          <a:prstGeom prst="rect">
            <a:avLst/>
          </a:prstGeom>
          <a:noFill/>
          <a:ln>
            <a:noFill/>
          </a:ln>
        </p:spPr>
      </p:pic>
    </p:spTree>
    <p:extLst>
      <p:ext uri="{BB962C8B-B14F-4D97-AF65-F5344CB8AC3E}">
        <p14:creationId xmlns:p14="http://schemas.microsoft.com/office/powerpoint/2010/main" val="294206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26997" y="4963887"/>
            <a:ext cx="541565" cy="179614"/>
          </a:xfrm>
          <a:prstGeom prst="rect">
            <a:avLst/>
          </a:prstGeom>
        </p:spPr>
        <p:txBody>
          <a:bodyPr lIns="71323" tIns="35662" rIns="71323" bIns="35662"/>
          <a:lstStyle/>
          <a:p>
            <a:fld id="{30C341FA-AC44-2647-835E-6B0CECD5D41D}" type="slidenum">
              <a:rPr lang="en-US" smtClean="0"/>
              <a:pPr/>
              <a:t>3</a:t>
            </a:fld>
            <a:endParaRPr lang="en-US"/>
          </a:p>
        </p:txBody>
      </p:sp>
      <p:pic>
        <p:nvPicPr>
          <p:cNvPr id="2" name="Picture 1" descr="Screen Shot 2019-04-16 at 11.39.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00"/>
            <a:ext cx="9144000" cy="5094514"/>
          </a:xfrm>
          <a:prstGeom prst="rect">
            <a:avLst/>
          </a:prstGeom>
        </p:spPr>
      </p:pic>
    </p:spTree>
    <p:extLst>
      <p:ext uri="{BB962C8B-B14F-4D97-AF65-F5344CB8AC3E}">
        <p14:creationId xmlns:p14="http://schemas.microsoft.com/office/powerpoint/2010/main" val="1720605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
        <p:nvSpPr>
          <p:cNvPr id="144" name="Google Shape;144;p15"/>
          <p:cNvSpPr txBox="1"/>
          <p:nvPr/>
        </p:nvSpPr>
        <p:spPr>
          <a:xfrm>
            <a:off x="200372" y="0"/>
            <a:ext cx="87435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Fast-forward to today: ConvNets are everywhere</a:t>
            </a:r>
            <a:endParaRPr sz="3000"/>
          </a:p>
        </p:txBody>
      </p:sp>
      <p:pic>
        <p:nvPicPr>
          <p:cNvPr id="145" name="Google Shape;145;p15"/>
          <p:cNvPicPr preferRelativeResize="0"/>
          <p:nvPr/>
        </p:nvPicPr>
        <p:blipFill>
          <a:blip r:embed="rId3">
            <a:alphaModFix/>
          </a:blip>
          <a:stretch>
            <a:fillRect/>
          </a:stretch>
        </p:blipFill>
        <p:spPr>
          <a:xfrm>
            <a:off x="538213" y="1035425"/>
            <a:ext cx="8067815" cy="3137488"/>
          </a:xfrm>
          <a:prstGeom prst="rect">
            <a:avLst/>
          </a:prstGeom>
          <a:noFill/>
          <a:ln>
            <a:noFill/>
          </a:ln>
        </p:spPr>
      </p:pic>
      <p:sp>
        <p:nvSpPr>
          <p:cNvPr id="146" name="Google Shape;146;p15"/>
          <p:cNvSpPr txBox="1"/>
          <p:nvPr/>
        </p:nvSpPr>
        <p:spPr>
          <a:xfrm>
            <a:off x="5969325" y="4172925"/>
            <a:ext cx="2636700" cy="25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t>[Krizhevsky 2012]</a:t>
            </a:r>
            <a:endParaRPr i="1"/>
          </a:p>
        </p:txBody>
      </p:sp>
      <p:sp>
        <p:nvSpPr>
          <p:cNvPr id="147" name="Google Shape;147;p15"/>
          <p:cNvSpPr txBox="1"/>
          <p:nvPr/>
        </p:nvSpPr>
        <p:spPr>
          <a:xfrm>
            <a:off x="614600" y="653050"/>
            <a:ext cx="1439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a:t>
            </a:r>
            <a:endParaRPr/>
          </a:p>
        </p:txBody>
      </p:sp>
      <p:sp>
        <p:nvSpPr>
          <p:cNvPr id="148" name="Google Shape;148;p15"/>
          <p:cNvSpPr txBox="1"/>
          <p:nvPr/>
        </p:nvSpPr>
        <p:spPr>
          <a:xfrm>
            <a:off x="4692100" y="653050"/>
            <a:ext cx="1439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Retrieval</a:t>
            </a:r>
            <a:endParaRPr/>
          </a:p>
        </p:txBody>
      </p:sp>
    </p:spTree>
    <p:extLst>
      <p:ext uri="{BB962C8B-B14F-4D97-AF65-F5344CB8AC3E}">
        <p14:creationId xmlns:p14="http://schemas.microsoft.com/office/powerpoint/2010/main" val="676720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
        <p:nvSpPr>
          <p:cNvPr id="154" name="Google Shape;154;p16"/>
          <p:cNvSpPr txBox="1"/>
          <p:nvPr/>
        </p:nvSpPr>
        <p:spPr>
          <a:xfrm>
            <a:off x="200372" y="0"/>
            <a:ext cx="87435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Fast-forward to today: ConvNets are everywhere</a:t>
            </a:r>
            <a:endParaRPr sz="3000"/>
          </a:p>
        </p:txBody>
      </p:sp>
      <p:pic>
        <p:nvPicPr>
          <p:cNvPr id="155" name="Google Shape;155;p16"/>
          <p:cNvPicPr preferRelativeResize="0"/>
          <p:nvPr/>
        </p:nvPicPr>
        <p:blipFill>
          <a:blip r:embed="rId3">
            <a:alphaModFix/>
          </a:blip>
          <a:stretch>
            <a:fillRect/>
          </a:stretch>
        </p:blipFill>
        <p:spPr>
          <a:xfrm>
            <a:off x="14473" y="974825"/>
            <a:ext cx="4176075" cy="3166526"/>
          </a:xfrm>
          <a:prstGeom prst="rect">
            <a:avLst/>
          </a:prstGeom>
          <a:noFill/>
          <a:ln>
            <a:noFill/>
          </a:ln>
        </p:spPr>
      </p:pic>
      <p:sp>
        <p:nvSpPr>
          <p:cNvPr id="156" name="Google Shape;156;p16"/>
          <p:cNvSpPr txBox="1"/>
          <p:nvPr/>
        </p:nvSpPr>
        <p:spPr>
          <a:xfrm>
            <a:off x="286063" y="4141350"/>
            <a:ext cx="4336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[Faster R-CNN: Ren, He, Girshick, Sun 2015]</a:t>
            </a:r>
            <a:endParaRPr i="1"/>
          </a:p>
        </p:txBody>
      </p:sp>
      <p:sp>
        <p:nvSpPr>
          <p:cNvPr id="157" name="Google Shape;157;p16"/>
          <p:cNvSpPr txBox="1"/>
          <p:nvPr/>
        </p:nvSpPr>
        <p:spPr>
          <a:xfrm>
            <a:off x="214500" y="660700"/>
            <a:ext cx="30039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Detection</a:t>
            </a:r>
            <a:endParaRPr/>
          </a:p>
        </p:txBody>
      </p:sp>
      <p:pic>
        <p:nvPicPr>
          <p:cNvPr id="158" name="Google Shape;158;p16"/>
          <p:cNvPicPr preferRelativeResize="0"/>
          <p:nvPr/>
        </p:nvPicPr>
        <p:blipFill rotWithShape="1">
          <a:blip r:embed="rId4">
            <a:alphaModFix/>
          </a:blip>
          <a:srcRect l="42455"/>
          <a:stretch/>
        </p:blipFill>
        <p:spPr>
          <a:xfrm>
            <a:off x="4313237" y="974825"/>
            <a:ext cx="4777049" cy="3166524"/>
          </a:xfrm>
          <a:prstGeom prst="rect">
            <a:avLst/>
          </a:prstGeom>
          <a:noFill/>
          <a:ln>
            <a:noFill/>
          </a:ln>
        </p:spPr>
      </p:pic>
      <p:sp>
        <p:nvSpPr>
          <p:cNvPr id="159" name="Google Shape;159;p16"/>
          <p:cNvSpPr txBox="1"/>
          <p:nvPr/>
        </p:nvSpPr>
        <p:spPr>
          <a:xfrm>
            <a:off x="4500250" y="660700"/>
            <a:ext cx="30039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Segmentation</a:t>
            </a:r>
            <a:endParaRPr/>
          </a:p>
        </p:txBody>
      </p:sp>
      <p:sp>
        <p:nvSpPr>
          <p:cNvPr id="160" name="Google Shape;160;p16"/>
          <p:cNvSpPr txBox="1"/>
          <p:nvPr/>
        </p:nvSpPr>
        <p:spPr>
          <a:xfrm>
            <a:off x="7153102" y="4141350"/>
            <a:ext cx="1854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[Farabet et al., 2012]</a:t>
            </a:r>
            <a:endParaRPr i="1"/>
          </a:p>
        </p:txBody>
      </p:sp>
    </p:spTree>
    <p:extLst>
      <p:ext uri="{BB962C8B-B14F-4D97-AF65-F5344CB8AC3E}">
        <p14:creationId xmlns:p14="http://schemas.microsoft.com/office/powerpoint/2010/main" val="3367408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sp>
        <p:nvSpPr>
          <p:cNvPr id="166" name="Google Shape;166;p17"/>
          <p:cNvSpPr txBox="1"/>
          <p:nvPr/>
        </p:nvSpPr>
        <p:spPr>
          <a:xfrm>
            <a:off x="200372" y="0"/>
            <a:ext cx="87435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Fast-forward to today: ConvNets are everywhere</a:t>
            </a:r>
            <a:endParaRPr sz="3000"/>
          </a:p>
        </p:txBody>
      </p:sp>
      <p:pic>
        <p:nvPicPr>
          <p:cNvPr id="167" name="Google Shape;167;p17"/>
          <p:cNvPicPr preferRelativeResize="0"/>
          <p:nvPr/>
        </p:nvPicPr>
        <p:blipFill>
          <a:blip r:embed="rId3">
            <a:alphaModFix/>
          </a:blip>
          <a:stretch>
            <a:fillRect/>
          </a:stretch>
        </p:blipFill>
        <p:spPr>
          <a:xfrm>
            <a:off x="388600" y="668300"/>
            <a:ext cx="4427525" cy="3313501"/>
          </a:xfrm>
          <a:prstGeom prst="rect">
            <a:avLst/>
          </a:prstGeom>
          <a:noFill/>
          <a:ln>
            <a:noFill/>
          </a:ln>
        </p:spPr>
      </p:pic>
      <p:pic>
        <p:nvPicPr>
          <p:cNvPr id="168" name="Google Shape;168;p17"/>
          <p:cNvPicPr preferRelativeResize="0"/>
          <p:nvPr/>
        </p:nvPicPr>
        <p:blipFill>
          <a:blip r:embed="rId4">
            <a:alphaModFix/>
          </a:blip>
          <a:stretch>
            <a:fillRect/>
          </a:stretch>
        </p:blipFill>
        <p:spPr>
          <a:xfrm>
            <a:off x="4919450" y="712348"/>
            <a:ext cx="3716401" cy="2783375"/>
          </a:xfrm>
          <a:prstGeom prst="rect">
            <a:avLst/>
          </a:prstGeom>
          <a:noFill/>
          <a:ln>
            <a:noFill/>
          </a:ln>
        </p:spPr>
      </p:pic>
      <p:sp>
        <p:nvSpPr>
          <p:cNvPr id="169" name="Google Shape;169;p17"/>
          <p:cNvSpPr txBox="1"/>
          <p:nvPr/>
        </p:nvSpPr>
        <p:spPr>
          <a:xfrm>
            <a:off x="5031950" y="3012750"/>
            <a:ext cx="3491400" cy="9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NVIDIA Tegra X1</a:t>
            </a:r>
            <a:endParaRPr sz="1800"/>
          </a:p>
        </p:txBody>
      </p:sp>
      <p:sp>
        <p:nvSpPr>
          <p:cNvPr id="170" name="Google Shape;170;p17"/>
          <p:cNvSpPr txBox="1"/>
          <p:nvPr/>
        </p:nvSpPr>
        <p:spPr>
          <a:xfrm>
            <a:off x="388600" y="4025825"/>
            <a:ext cx="463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self-driving cars</a:t>
            </a:r>
            <a:endParaRPr/>
          </a:p>
        </p:txBody>
      </p:sp>
    </p:spTree>
    <p:extLst>
      <p:ext uri="{BB962C8B-B14F-4D97-AF65-F5344CB8AC3E}">
        <p14:creationId xmlns:p14="http://schemas.microsoft.com/office/powerpoint/2010/main" val="1933352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
        <p:nvSpPr>
          <p:cNvPr id="176" name="Google Shape;176;p18"/>
          <p:cNvSpPr txBox="1"/>
          <p:nvPr/>
        </p:nvSpPr>
        <p:spPr>
          <a:xfrm>
            <a:off x="200372" y="0"/>
            <a:ext cx="87435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Fast-forward to today: ConvNets are everywhere</a:t>
            </a:r>
            <a:endParaRPr sz="3000"/>
          </a:p>
        </p:txBody>
      </p:sp>
      <p:pic>
        <p:nvPicPr>
          <p:cNvPr id="177" name="Google Shape;177;p18"/>
          <p:cNvPicPr preferRelativeResize="0"/>
          <p:nvPr/>
        </p:nvPicPr>
        <p:blipFill>
          <a:blip r:embed="rId3">
            <a:alphaModFix/>
          </a:blip>
          <a:stretch>
            <a:fillRect/>
          </a:stretch>
        </p:blipFill>
        <p:spPr>
          <a:xfrm>
            <a:off x="92350" y="700950"/>
            <a:ext cx="8959300" cy="2002375"/>
          </a:xfrm>
          <a:prstGeom prst="rect">
            <a:avLst/>
          </a:prstGeom>
          <a:noFill/>
          <a:ln>
            <a:noFill/>
          </a:ln>
        </p:spPr>
      </p:pic>
      <p:sp>
        <p:nvSpPr>
          <p:cNvPr id="178" name="Google Shape;178;p18"/>
          <p:cNvSpPr txBox="1"/>
          <p:nvPr/>
        </p:nvSpPr>
        <p:spPr>
          <a:xfrm>
            <a:off x="6864300" y="624750"/>
            <a:ext cx="1920600" cy="2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[Taigman et al. 2014]</a:t>
            </a:r>
            <a:endParaRPr i="1"/>
          </a:p>
        </p:txBody>
      </p:sp>
      <p:pic>
        <p:nvPicPr>
          <p:cNvPr id="179" name="Google Shape;179;p18"/>
          <p:cNvPicPr preferRelativeResize="0"/>
          <p:nvPr/>
        </p:nvPicPr>
        <p:blipFill>
          <a:blip r:embed="rId4">
            <a:alphaModFix/>
          </a:blip>
          <a:stretch>
            <a:fillRect/>
          </a:stretch>
        </p:blipFill>
        <p:spPr>
          <a:xfrm>
            <a:off x="92350" y="2656975"/>
            <a:ext cx="4523701" cy="1657450"/>
          </a:xfrm>
          <a:prstGeom prst="rect">
            <a:avLst/>
          </a:prstGeom>
          <a:noFill/>
          <a:ln>
            <a:noFill/>
          </a:ln>
        </p:spPr>
      </p:pic>
      <p:sp>
        <p:nvSpPr>
          <p:cNvPr id="180" name="Google Shape;180;p18"/>
          <p:cNvSpPr txBox="1"/>
          <p:nvPr/>
        </p:nvSpPr>
        <p:spPr>
          <a:xfrm>
            <a:off x="91600" y="4238225"/>
            <a:ext cx="2574000" cy="2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[Simonyan et al. 2014]</a:t>
            </a:r>
            <a:endParaRPr i="1"/>
          </a:p>
        </p:txBody>
      </p:sp>
      <p:pic>
        <p:nvPicPr>
          <p:cNvPr id="181" name="Google Shape;181;p18"/>
          <p:cNvPicPr preferRelativeResize="0"/>
          <p:nvPr/>
        </p:nvPicPr>
        <p:blipFill>
          <a:blip r:embed="rId5">
            <a:alphaModFix/>
          </a:blip>
          <a:stretch>
            <a:fillRect/>
          </a:stretch>
        </p:blipFill>
        <p:spPr>
          <a:xfrm>
            <a:off x="4933200" y="2746246"/>
            <a:ext cx="2330225" cy="1773229"/>
          </a:xfrm>
          <a:prstGeom prst="rect">
            <a:avLst/>
          </a:prstGeom>
          <a:noFill/>
          <a:ln>
            <a:noFill/>
          </a:ln>
        </p:spPr>
      </p:pic>
      <p:sp>
        <p:nvSpPr>
          <p:cNvPr id="182" name="Google Shape;182;p18"/>
          <p:cNvSpPr txBox="1"/>
          <p:nvPr/>
        </p:nvSpPr>
        <p:spPr>
          <a:xfrm>
            <a:off x="6218675" y="4123225"/>
            <a:ext cx="2636700" cy="25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t>[Goodfellow 2014]</a:t>
            </a:r>
            <a:endParaRPr i="1"/>
          </a:p>
        </p:txBody>
      </p:sp>
    </p:spTree>
    <p:extLst>
      <p:ext uri="{BB962C8B-B14F-4D97-AF65-F5344CB8AC3E}">
        <p14:creationId xmlns:p14="http://schemas.microsoft.com/office/powerpoint/2010/main" val="2750463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188" name="Google Shape;188;p19"/>
          <p:cNvSpPr txBox="1"/>
          <p:nvPr/>
        </p:nvSpPr>
        <p:spPr>
          <a:xfrm>
            <a:off x="200372" y="0"/>
            <a:ext cx="87435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Fast-forward to today: ConvNets are everywhere</a:t>
            </a:r>
            <a:endParaRPr sz="3000"/>
          </a:p>
        </p:txBody>
      </p:sp>
      <p:pic>
        <p:nvPicPr>
          <p:cNvPr id="189" name="Google Shape;189;p19"/>
          <p:cNvPicPr preferRelativeResize="0"/>
          <p:nvPr/>
        </p:nvPicPr>
        <p:blipFill>
          <a:blip r:embed="rId3">
            <a:alphaModFix/>
          </a:blip>
          <a:stretch>
            <a:fillRect/>
          </a:stretch>
        </p:blipFill>
        <p:spPr>
          <a:xfrm>
            <a:off x="243475" y="685050"/>
            <a:ext cx="7962900" cy="1485900"/>
          </a:xfrm>
          <a:prstGeom prst="rect">
            <a:avLst/>
          </a:prstGeom>
          <a:noFill/>
          <a:ln>
            <a:noFill/>
          </a:ln>
        </p:spPr>
      </p:pic>
      <p:sp>
        <p:nvSpPr>
          <p:cNvPr id="190" name="Google Shape;190;p19"/>
          <p:cNvSpPr txBox="1"/>
          <p:nvPr/>
        </p:nvSpPr>
        <p:spPr>
          <a:xfrm>
            <a:off x="291450" y="2170950"/>
            <a:ext cx="2149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[Toshev, Szegedy 2014]</a:t>
            </a:r>
            <a:endParaRPr i="1"/>
          </a:p>
        </p:txBody>
      </p:sp>
      <p:pic>
        <p:nvPicPr>
          <p:cNvPr id="191" name="Google Shape;191;p19"/>
          <p:cNvPicPr preferRelativeResize="0"/>
          <p:nvPr/>
        </p:nvPicPr>
        <p:blipFill>
          <a:blip r:embed="rId4">
            <a:alphaModFix/>
          </a:blip>
          <a:stretch>
            <a:fillRect/>
          </a:stretch>
        </p:blipFill>
        <p:spPr>
          <a:xfrm>
            <a:off x="291450" y="2758600"/>
            <a:ext cx="8469600" cy="1213350"/>
          </a:xfrm>
          <a:prstGeom prst="rect">
            <a:avLst/>
          </a:prstGeom>
          <a:noFill/>
          <a:ln>
            <a:noFill/>
          </a:ln>
        </p:spPr>
      </p:pic>
      <p:sp>
        <p:nvSpPr>
          <p:cNvPr id="192" name="Google Shape;192;p19"/>
          <p:cNvSpPr txBox="1"/>
          <p:nvPr/>
        </p:nvSpPr>
        <p:spPr>
          <a:xfrm>
            <a:off x="355200" y="3895750"/>
            <a:ext cx="2486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[Mnih 2013]</a:t>
            </a:r>
            <a:endParaRPr i="1"/>
          </a:p>
        </p:txBody>
      </p:sp>
    </p:spTree>
    <p:extLst>
      <p:ext uri="{BB962C8B-B14F-4D97-AF65-F5344CB8AC3E}">
        <p14:creationId xmlns:p14="http://schemas.microsoft.com/office/powerpoint/2010/main" val="1328527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198" name="Google Shape;198;p20"/>
          <p:cNvSpPr txBox="1"/>
          <p:nvPr/>
        </p:nvSpPr>
        <p:spPr>
          <a:xfrm>
            <a:off x="200372" y="0"/>
            <a:ext cx="8743500" cy="8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Fast-forward to today: ConvNets are everywhere</a:t>
            </a:r>
            <a:endParaRPr sz="3000"/>
          </a:p>
        </p:txBody>
      </p:sp>
      <p:pic>
        <p:nvPicPr>
          <p:cNvPr id="199" name="Google Shape;199;p20"/>
          <p:cNvPicPr preferRelativeResize="0"/>
          <p:nvPr/>
        </p:nvPicPr>
        <p:blipFill>
          <a:blip r:embed="rId3">
            <a:alphaModFix/>
          </a:blip>
          <a:stretch>
            <a:fillRect/>
          </a:stretch>
        </p:blipFill>
        <p:spPr>
          <a:xfrm>
            <a:off x="289050" y="866075"/>
            <a:ext cx="2286004" cy="2743200"/>
          </a:xfrm>
          <a:prstGeom prst="rect">
            <a:avLst/>
          </a:prstGeom>
          <a:noFill/>
          <a:ln>
            <a:noFill/>
          </a:ln>
        </p:spPr>
      </p:pic>
      <p:pic>
        <p:nvPicPr>
          <p:cNvPr id="200" name="Google Shape;200;p20"/>
          <p:cNvPicPr preferRelativeResize="0"/>
          <p:nvPr/>
        </p:nvPicPr>
        <p:blipFill>
          <a:blip r:embed="rId4">
            <a:alphaModFix/>
          </a:blip>
          <a:stretch>
            <a:fillRect/>
          </a:stretch>
        </p:blipFill>
        <p:spPr>
          <a:xfrm>
            <a:off x="2958263" y="866063"/>
            <a:ext cx="2743200" cy="2743200"/>
          </a:xfrm>
          <a:prstGeom prst="rect">
            <a:avLst/>
          </a:prstGeom>
          <a:noFill/>
          <a:ln>
            <a:noFill/>
          </a:ln>
        </p:spPr>
      </p:pic>
      <p:pic>
        <p:nvPicPr>
          <p:cNvPr id="201" name="Google Shape;201;p20"/>
          <p:cNvPicPr preferRelativeResize="0"/>
          <p:nvPr/>
        </p:nvPicPr>
        <p:blipFill>
          <a:blip r:embed="rId5">
            <a:alphaModFix/>
          </a:blip>
          <a:stretch>
            <a:fillRect/>
          </a:stretch>
        </p:blipFill>
        <p:spPr>
          <a:xfrm>
            <a:off x="6200675" y="866075"/>
            <a:ext cx="2743200" cy="2743200"/>
          </a:xfrm>
          <a:prstGeom prst="rect">
            <a:avLst/>
          </a:prstGeom>
          <a:noFill/>
          <a:ln>
            <a:noFill/>
          </a:ln>
        </p:spPr>
      </p:pic>
      <p:sp>
        <p:nvSpPr>
          <p:cNvPr id="202" name="Google Shape;202;p20"/>
          <p:cNvSpPr txBox="1"/>
          <p:nvPr/>
        </p:nvSpPr>
        <p:spPr>
          <a:xfrm>
            <a:off x="2213225" y="3714275"/>
            <a:ext cx="1884000" cy="4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[Ciresan et al. 2013]</a:t>
            </a:r>
            <a:endParaRPr i="1"/>
          </a:p>
        </p:txBody>
      </p:sp>
      <p:sp>
        <p:nvSpPr>
          <p:cNvPr id="203" name="Google Shape;203;p20"/>
          <p:cNvSpPr txBox="1"/>
          <p:nvPr/>
        </p:nvSpPr>
        <p:spPr>
          <a:xfrm>
            <a:off x="6200675" y="3714275"/>
            <a:ext cx="2185200" cy="4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[Sermanet et al. 2011]</a:t>
            </a:r>
            <a:endParaRPr i="1"/>
          </a:p>
          <a:p>
            <a:pPr marL="0" lvl="0" indent="0" algn="l" rtl="0">
              <a:spcBef>
                <a:spcPts val="0"/>
              </a:spcBef>
              <a:spcAft>
                <a:spcPts val="0"/>
              </a:spcAft>
              <a:buNone/>
            </a:pPr>
            <a:r>
              <a:rPr lang="en" i="1"/>
              <a:t>[Ciresan et al.]</a:t>
            </a:r>
            <a:endParaRPr i="1"/>
          </a:p>
        </p:txBody>
      </p:sp>
    </p:spTree>
    <p:extLst>
      <p:ext uri="{BB962C8B-B14F-4D97-AF65-F5344CB8AC3E}">
        <p14:creationId xmlns:p14="http://schemas.microsoft.com/office/powerpoint/2010/main" val="3684261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7"/>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
        <p:nvSpPr>
          <p:cNvPr id="263" name="Google Shape;263;p27"/>
          <p:cNvSpPr txBox="1"/>
          <p:nvPr/>
        </p:nvSpPr>
        <p:spPr>
          <a:xfrm>
            <a:off x="0" y="1476100"/>
            <a:ext cx="9144000" cy="9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Details of </a:t>
            </a:r>
            <a:endParaRPr sz="4800"/>
          </a:p>
          <a:p>
            <a:pPr marL="0" lvl="0" indent="0" algn="ctr" rtl="0">
              <a:spcBef>
                <a:spcPts val="0"/>
              </a:spcBef>
              <a:spcAft>
                <a:spcPts val="0"/>
              </a:spcAft>
              <a:buNone/>
            </a:pPr>
            <a:r>
              <a:rPr lang="en" sz="4800"/>
              <a:t>Convolutional Neural Networks</a:t>
            </a:r>
            <a:endParaRPr sz="4800"/>
          </a:p>
        </p:txBody>
      </p:sp>
      <p:sp>
        <p:nvSpPr>
          <p:cNvPr id="264" name="Google Shape;264;p27"/>
          <p:cNvSpPr txBox="1"/>
          <p:nvPr/>
        </p:nvSpPr>
        <p:spPr>
          <a:xfrm>
            <a:off x="2132750" y="2365850"/>
            <a:ext cx="50598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7005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8"/>
          <p:cNvSpPr/>
          <p:nvPr/>
        </p:nvSpPr>
        <p:spPr>
          <a:xfrm>
            <a:off x="1066450" y="1425763"/>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
        <p:nvSpPr>
          <p:cNvPr id="271" name="Google Shape;271;p28"/>
          <p:cNvSpPr txBox="1"/>
          <p:nvPr/>
        </p:nvSpPr>
        <p:spPr>
          <a:xfrm>
            <a:off x="1602875" y="3725763"/>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272" name="Google Shape;272;p28"/>
          <p:cNvSpPr txBox="1"/>
          <p:nvPr/>
        </p:nvSpPr>
        <p:spPr>
          <a:xfrm>
            <a:off x="2022850" y="2184488"/>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273" name="Google Shape;273;p28"/>
          <p:cNvSpPr txBox="1"/>
          <p:nvPr/>
        </p:nvSpPr>
        <p:spPr>
          <a:xfrm>
            <a:off x="1008463" y="4117395"/>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274" name="Google Shape;274;p28"/>
          <p:cNvSpPr txBox="1"/>
          <p:nvPr/>
        </p:nvSpPr>
        <p:spPr>
          <a:xfrm>
            <a:off x="0" y="0"/>
            <a:ext cx="7701900" cy="6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Convolution Layer</a:t>
            </a:r>
            <a:endParaRPr sz="3600"/>
          </a:p>
        </p:txBody>
      </p:sp>
      <p:sp>
        <p:nvSpPr>
          <p:cNvPr id="275" name="Google Shape;275;p28"/>
          <p:cNvSpPr txBox="1"/>
          <p:nvPr/>
        </p:nvSpPr>
        <p:spPr>
          <a:xfrm>
            <a:off x="751225" y="844013"/>
            <a:ext cx="33501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32x32x3 image</a:t>
            </a:r>
            <a:endParaRPr sz="2400"/>
          </a:p>
        </p:txBody>
      </p:sp>
      <p:sp>
        <p:nvSpPr>
          <p:cNvPr id="276" name="Google Shape;276;p28"/>
          <p:cNvSpPr txBox="1"/>
          <p:nvPr/>
        </p:nvSpPr>
        <p:spPr>
          <a:xfrm>
            <a:off x="2018375" y="3683300"/>
            <a:ext cx="2016900" cy="1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rPr>
              <a:t>width</a:t>
            </a:r>
            <a:endParaRPr sz="1800">
              <a:solidFill>
                <a:srgbClr val="0000FF"/>
              </a:solidFill>
            </a:endParaRPr>
          </a:p>
        </p:txBody>
      </p:sp>
      <p:sp>
        <p:nvSpPr>
          <p:cNvPr id="277" name="Google Shape;277;p28"/>
          <p:cNvSpPr txBox="1"/>
          <p:nvPr/>
        </p:nvSpPr>
        <p:spPr>
          <a:xfrm>
            <a:off x="2438350" y="2167874"/>
            <a:ext cx="2016900" cy="1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rPr>
              <a:t>height</a:t>
            </a:r>
            <a:endParaRPr sz="1800">
              <a:solidFill>
                <a:srgbClr val="0000FF"/>
              </a:solidFill>
            </a:endParaRPr>
          </a:p>
        </p:txBody>
      </p:sp>
      <p:sp>
        <p:nvSpPr>
          <p:cNvPr id="278" name="Google Shape;278;p28"/>
          <p:cNvSpPr txBox="1"/>
          <p:nvPr/>
        </p:nvSpPr>
        <p:spPr>
          <a:xfrm>
            <a:off x="1305400" y="4103741"/>
            <a:ext cx="4407300" cy="1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rPr>
              <a:t>depth</a:t>
            </a:r>
            <a:endParaRPr sz="1800">
              <a:solidFill>
                <a:srgbClr val="0000FF"/>
              </a:solidFill>
            </a:endParaRPr>
          </a:p>
        </p:txBody>
      </p:sp>
    </p:spTree>
    <p:extLst>
      <p:ext uri="{BB962C8B-B14F-4D97-AF65-F5344CB8AC3E}">
        <p14:creationId xmlns:p14="http://schemas.microsoft.com/office/powerpoint/2010/main" val="1928319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9"/>
          <p:cNvSpPr/>
          <p:nvPr/>
        </p:nvSpPr>
        <p:spPr>
          <a:xfrm>
            <a:off x="1066450" y="1425763"/>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a:p>
        </p:txBody>
      </p:sp>
      <p:sp>
        <p:nvSpPr>
          <p:cNvPr id="285" name="Google Shape;285;p29"/>
          <p:cNvSpPr txBox="1"/>
          <p:nvPr/>
        </p:nvSpPr>
        <p:spPr>
          <a:xfrm>
            <a:off x="1602875" y="3725763"/>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286" name="Google Shape;286;p29"/>
          <p:cNvSpPr txBox="1"/>
          <p:nvPr/>
        </p:nvSpPr>
        <p:spPr>
          <a:xfrm>
            <a:off x="2022850" y="2184488"/>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287" name="Google Shape;287;p29"/>
          <p:cNvSpPr txBox="1"/>
          <p:nvPr/>
        </p:nvSpPr>
        <p:spPr>
          <a:xfrm>
            <a:off x="1008463" y="4117395"/>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288" name="Google Shape;288;p29"/>
          <p:cNvSpPr txBox="1"/>
          <p:nvPr/>
        </p:nvSpPr>
        <p:spPr>
          <a:xfrm>
            <a:off x="0" y="0"/>
            <a:ext cx="7701900" cy="6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Convolution Layer</a:t>
            </a:r>
            <a:endParaRPr sz="3600"/>
          </a:p>
        </p:txBody>
      </p:sp>
      <p:sp>
        <p:nvSpPr>
          <p:cNvPr id="289" name="Google Shape;289;p29"/>
          <p:cNvSpPr/>
          <p:nvPr/>
        </p:nvSpPr>
        <p:spPr>
          <a:xfrm>
            <a:off x="4145900" y="2304738"/>
            <a:ext cx="282300" cy="813900"/>
          </a:xfrm>
          <a:prstGeom prst="cube">
            <a:avLst>
              <a:gd name="adj" fmla="val 53382"/>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txBox="1"/>
          <p:nvPr/>
        </p:nvSpPr>
        <p:spPr>
          <a:xfrm>
            <a:off x="3920100" y="1625088"/>
            <a:ext cx="2115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5x5x3 filter</a:t>
            </a:r>
            <a:endParaRPr sz="2400"/>
          </a:p>
        </p:txBody>
      </p:sp>
      <p:sp>
        <p:nvSpPr>
          <p:cNvPr id="291" name="Google Shape;291;p29"/>
          <p:cNvSpPr txBox="1"/>
          <p:nvPr/>
        </p:nvSpPr>
        <p:spPr>
          <a:xfrm>
            <a:off x="751225" y="844013"/>
            <a:ext cx="33501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32x32x3 image</a:t>
            </a:r>
            <a:endParaRPr sz="2400"/>
          </a:p>
        </p:txBody>
      </p:sp>
      <p:sp>
        <p:nvSpPr>
          <p:cNvPr id="292" name="Google Shape;292;p29"/>
          <p:cNvSpPr txBox="1"/>
          <p:nvPr/>
        </p:nvSpPr>
        <p:spPr>
          <a:xfrm>
            <a:off x="5197800" y="2659450"/>
            <a:ext cx="39462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Convolve </a:t>
            </a:r>
            <a:r>
              <a:rPr lang="en" sz="1800"/>
              <a:t>the filter with the image</a:t>
            </a:r>
            <a:endParaRPr sz="1800"/>
          </a:p>
          <a:p>
            <a:pPr marL="0" lvl="0" indent="0" algn="l" rtl="0">
              <a:spcBef>
                <a:spcPts val="0"/>
              </a:spcBef>
              <a:spcAft>
                <a:spcPts val="0"/>
              </a:spcAft>
              <a:buNone/>
            </a:pPr>
            <a:r>
              <a:rPr lang="en" sz="1800"/>
              <a:t>i.e. “slide over the image spatially, computing dot products”</a:t>
            </a:r>
            <a:endParaRPr sz="1800"/>
          </a:p>
        </p:txBody>
      </p:sp>
    </p:spTree>
    <p:extLst>
      <p:ext uri="{BB962C8B-B14F-4D97-AF65-F5344CB8AC3E}">
        <p14:creationId xmlns:p14="http://schemas.microsoft.com/office/powerpoint/2010/main" val="1562734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p:nvPr/>
        </p:nvSpPr>
        <p:spPr>
          <a:xfrm>
            <a:off x="1066450" y="1425763"/>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
        <p:nvSpPr>
          <p:cNvPr id="299" name="Google Shape;299;p30"/>
          <p:cNvSpPr txBox="1"/>
          <p:nvPr/>
        </p:nvSpPr>
        <p:spPr>
          <a:xfrm>
            <a:off x="1602875" y="3725763"/>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00" name="Google Shape;300;p30"/>
          <p:cNvSpPr txBox="1"/>
          <p:nvPr/>
        </p:nvSpPr>
        <p:spPr>
          <a:xfrm>
            <a:off x="2022850" y="2184488"/>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01" name="Google Shape;301;p30"/>
          <p:cNvSpPr txBox="1"/>
          <p:nvPr/>
        </p:nvSpPr>
        <p:spPr>
          <a:xfrm>
            <a:off x="1008463" y="4117395"/>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302" name="Google Shape;302;p30"/>
          <p:cNvSpPr txBox="1"/>
          <p:nvPr/>
        </p:nvSpPr>
        <p:spPr>
          <a:xfrm>
            <a:off x="0" y="0"/>
            <a:ext cx="7701900" cy="6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t>Convolution Layer</a:t>
            </a:r>
            <a:endParaRPr sz="3600"/>
          </a:p>
        </p:txBody>
      </p:sp>
      <p:sp>
        <p:nvSpPr>
          <p:cNvPr id="303" name="Google Shape;303;p30"/>
          <p:cNvSpPr/>
          <p:nvPr/>
        </p:nvSpPr>
        <p:spPr>
          <a:xfrm>
            <a:off x="4145900" y="2304738"/>
            <a:ext cx="282300" cy="813900"/>
          </a:xfrm>
          <a:prstGeom prst="cube">
            <a:avLst>
              <a:gd name="adj" fmla="val 53382"/>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txBox="1"/>
          <p:nvPr/>
        </p:nvSpPr>
        <p:spPr>
          <a:xfrm>
            <a:off x="3920100" y="1625088"/>
            <a:ext cx="21156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5x5x</a:t>
            </a:r>
            <a:r>
              <a:rPr lang="en" sz="2400">
                <a:solidFill>
                  <a:srgbClr val="0000FF"/>
                </a:solidFill>
              </a:rPr>
              <a:t>3</a:t>
            </a:r>
            <a:r>
              <a:rPr lang="en" sz="2400"/>
              <a:t> filter</a:t>
            </a:r>
            <a:endParaRPr sz="2400"/>
          </a:p>
        </p:txBody>
      </p:sp>
      <p:sp>
        <p:nvSpPr>
          <p:cNvPr id="305" name="Google Shape;305;p30"/>
          <p:cNvSpPr txBox="1"/>
          <p:nvPr/>
        </p:nvSpPr>
        <p:spPr>
          <a:xfrm>
            <a:off x="751225" y="844013"/>
            <a:ext cx="33501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32x32x</a:t>
            </a:r>
            <a:r>
              <a:rPr lang="en" sz="2400">
                <a:solidFill>
                  <a:srgbClr val="0000FF"/>
                </a:solidFill>
              </a:rPr>
              <a:t>3</a:t>
            </a:r>
            <a:r>
              <a:rPr lang="en" sz="2400"/>
              <a:t> image</a:t>
            </a:r>
            <a:endParaRPr sz="2400"/>
          </a:p>
        </p:txBody>
      </p:sp>
      <p:sp>
        <p:nvSpPr>
          <p:cNvPr id="306" name="Google Shape;306;p30"/>
          <p:cNvSpPr txBox="1"/>
          <p:nvPr/>
        </p:nvSpPr>
        <p:spPr>
          <a:xfrm>
            <a:off x="5197800" y="2659450"/>
            <a:ext cx="39462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Convolve </a:t>
            </a:r>
            <a:r>
              <a:rPr lang="en" sz="1800"/>
              <a:t>the filter with the image</a:t>
            </a:r>
            <a:endParaRPr sz="1800"/>
          </a:p>
          <a:p>
            <a:pPr marL="0" lvl="0" indent="0" algn="l" rtl="0">
              <a:spcBef>
                <a:spcPts val="0"/>
              </a:spcBef>
              <a:spcAft>
                <a:spcPts val="0"/>
              </a:spcAft>
              <a:buNone/>
            </a:pPr>
            <a:r>
              <a:rPr lang="en" sz="1800"/>
              <a:t>i.e. “slide over the image spatially, computing dot products”</a:t>
            </a:r>
            <a:endParaRPr sz="1800"/>
          </a:p>
        </p:txBody>
      </p:sp>
      <p:sp>
        <p:nvSpPr>
          <p:cNvPr id="307" name="Google Shape;307;p30"/>
          <p:cNvSpPr txBox="1"/>
          <p:nvPr/>
        </p:nvSpPr>
        <p:spPr>
          <a:xfrm>
            <a:off x="4963525" y="276000"/>
            <a:ext cx="3283500" cy="5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rPr>
              <a:t>Filters always extend the full depth of the input volume</a:t>
            </a:r>
            <a:endParaRPr sz="1800">
              <a:solidFill>
                <a:srgbClr val="0000FF"/>
              </a:solidFill>
            </a:endParaRPr>
          </a:p>
        </p:txBody>
      </p:sp>
      <p:cxnSp>
        <p:nvCxnSpPr>
          <p:cNvPr id="308" name="Google Shape;308;p30"/>
          <p:cNvCxnSpPr>
            <a:endCxn id="304" idx="0"/>
          </p:cNvCxnSpPr>
          <p:nvPr/>
        </p:nvCxnSpPr>
        <p:spPr>
          <a:xfrm flipH="1">
            <a:off x="4977900" y="1099188"/>
            <a:ext cx="589800" cy="525900"/>
          </a:xfrm>
          <a:prstGeom prst="straightConnector1">
            <a:avLst/>
          </a:prstGeom>
          <a:noFill/>
          <a:ln w="9525" cap="flat" cmpd="sng">
            <a:solidFill>
              <a:srgbClr val="0000FF"/>
            </a:solidFill>
            <a:prstDash val="solid"/>
            <a:round/>
            <a:headEnd type="none" w="med" len="med"/>
            <a:tailEnd type="triangle" w="med" len="med"/>
          </a:ln>
        </p:spPr>
      </p:cxnSp>
      <p:cxnSp>
        <p:nvCxnSpPr>
          <p:cNvPr id="309" name="Google Shape;309;p30"/>
          <p:cNvCxnSpPr/>
          <p:nvPr/>
        </p:nvCxnSpPr>
        <p:spPr>
          <a:xfrm flipH="1">
            <a:off x="2098750" y="728100"/>
            <a:ext cx="2583900" cy="228300"/>
          </a:xfrm>
          <a:prstGeom prst="straightConnector1">
            <a:avLst/>
          </a:prstGeom>
          <a:noFill/>
          <a:ln w="9525" cap="flat" cmpd="sng">
            <a:solidFill>
              <a:srgbClr val="0000FF"/>
            </a:solidFill>
            <a:prstDash val="solid"/>
            <a:round/>
            <a:headEnd type="none" w="med" len="med"/>
            <a:tailEnd type="triangle" w="med" len="med"/>
          </a:ln>
        </p:spPr>
      </p:cxnSp>
    </p:spTree>
    <p:extLst>
      <p:ext uri="{BB962C8B-B14F-4D97-AF65-F5344CB8AC3E}">
        <p14:creationId xmlns:p14="http://schemas.microsoft.com/office/powerpoint/2010/main" val="131227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26997" y="4963887"/>
            <a:ext cx="541565" cy="179614"/>
          </a:xfrm>
          <a:prstGeom prst="rect">
            <a:avLst/>
          </a:prstGeom>
        </p:spPr>
        <p:txBody>
          <a:bodyPr lIns="71323" tIns="35662" rIns="71323" bIns="35662"/>
          <a:lstStyle/>
          <a:p>
            <a:fld id="{30C341FA-AC44-2647-835E-6B0CECD5D41D}" type="slidenum">
              <a:rPr lang="en-US" smtClean="0"/>
              <a:pPr/>
              <a:t>4</a:t>
            </a:fld>
            <a:endParaRPr lang="en-US"/>
          </a:p>
        </p:txBody>
      </p:sp>
      <p:sp>
        <p:nvSpPr>
          <p:cNvPr id="6" name="Rectangle 5"/>
          <p:cNvSpPr/>
          <p:nvPr/>
        </p:nvSpPr>
        <p:spPr>
          <a:xfrm>
            <a:off x="414065" y="2114550"/>
            <a:ext cx="7663135" cy="1426237"/>
          </a:xfrm>
          <a:prstGeom prst="rect">
            <a:avLst/>
          </a:prstGeom>
        </p:spPr>
        <p:txBody>
          <a:bodyPr wrap="square" lIns="71323" tIns="35662" rIns="71323" bIns="35662">
            <a:spAutoFit/>
          </a:bodyPr>
          <a:lstStyle/>
          <a:p>
            <a:r>
              <a:rPr lang="en-US" sz="4400" b="1" dirty="0">
                <a:solidFill>
                  <a:srgbClr val="800000"/>
                </a:solidFill>
                <a:latin typeface="Helvetica Neue"/>
                <a:ea typeface="Droid Sans" charset="0"/>
                <a:cs typeface="Helvetica Neue"/>
              </a:rPr>
              <a:t>So what is deep (machine) learning?</a:t>
            </a:r>
          </a:p>
        </p:txBody>
      </p:sp>
    </p:spTree>
    <p:extLst>
      <p:ext uri="{BB962C8B-B14F-4D97-AF65-F5344CB8AC3E}">
        <p14:creationId xmlns:p14="http://schemas.microsoft.com/office/powerpoint/2010/main" val="4051282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1"/>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sp>
        <p:nvSpPr>
          <p:cNvPr id="315" name="Google Shape;315;p31"/>
          <p:cNvSpPr/>
          <p:nvPr/>
        </p:nvSpPr>
        <p:spPr>
          <a:xfrm>
            <a:off x="1638400" y="2162850"/>
            <a:ext cx="282300" cy="813900"/>
          </a:xfrm>
          <a:prstGeom prst="cube">
            <a:avLst>
              <a:gd name="adj" fmla="val 53382"/>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3234650" y="2428650"/>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 name="Google Shape;317;p31"/>
          <p:cNvCxnSpPr>
            <a:endCxn id="316" idx="2"/>
          </p:cNvCxnSpPr>
          <p:nvPr/>
        </p:nvCxnSpPr>
        <p:spPr>
          <a:xfrm rot="10800000" flipH="1">
            <a:off x="1745150" y="2569800"/>
            <a:ext cx="1489500" cy="399000"/>
          </a:xfrm>
          <a:prstGeom prst="straightConnector1">
            <a:avLst/>
          </a:prstGeom>
          <a:noFill/>
          <a:ln w="19050" cap="flat" cmpd="sng">
            <a:solidFill>
              <a:srgbClr val="000000"/>
            </a:solidFill>
            <a:prstDash val="solid"/>
            <a:round/>
            <a:headEnd type="none" w="med" len="med"/>
            <a:tailEnd type="none" w="med" len="med"/>
          </a:ln>
        </p:spPr>
      </p:cxnSp>
      <p:cxnSp>
        <p:nvCxnSpPr>
          <p:cNvPr id="318" name="Google Shape;318;p31"/>
          <p:cNvCxnSpPr>
            <a:endCxn id="316" idx="2"/>
          </p:cNvCxnSpPr>
          <p:nvPr/>
        </p:nvCxnSpPr>
        <p:spPr>
          <a:xfrm>
            <a:off x="1764650" y="2332500"/>
            <a:ext cx="1470000" cy="237300"/>
          </a:xfrm>
          <a:prstGeom prst="straightConnector1">
            <a:avLst/>
          </a:prstGeom>
          <a:noFill/>
          <a:ln w="19050" cap="flat" cmpd="sng">
            <a:solidFill>
              <a:srgbClr val="000000"/>
            </a:solidFill>
            <a:prstDash val="solid"/>
            <a:round/>
            <a:headEnd type="none" w="med" len="med"/>
            <a:tailEnd type="none" w="med" len="med"/>
          </a:ln>
        </p:spPr>
      </p:cxnSp>
      <p:cxnSp>
        <p:nvCxnSpPr>
          <p:cNvPr id="319" name="Google Shape;319;p31"/>
          <p:cNvCxnSpPr>
            <a:endCxn id="316" idx="2"/>
          </p:cNvCxnSpPr>
          <p:nvPr/>
        </p:nvCxnSpPr>
        <p:spPr>
          <a:xfrm>
            <a:off x="1900850" y="2183100"/>
            <a:ext cx="1333800" cy="386700"/>
          </a:xfrm>
          <a:prstGeom prst="straightConnector1">
            <a:avLst/>
          </a:prstGeom>
          <a:noFill/>
          <a:ln w="19050" cap="flat" cmpd="sng">
            <a:solidFill>
              <a:srgbClr val="000000"/>
            </a:solidFill>
            <a:prstDash val="solid"/>
            <a:round/>
            <a:headEnd type="none" w="med" len="med"/>
            <a:tailEnd type="none" w="med" len="med"/>
          </a:ln>
        </p:spPr>
      </p:cxnSp>
      <p:cxnSp>
        <p:nvCxnSpPr>
          <p:cNvPr id="320" name="Google Shape;320;p31"/>
          <p:cNvCxnSpPr>
            <a:endCxn id="316" idx="2"/>
          </p:cNvCxnSpPr>
          <p:nvPr/>
        </p:nvCxnSpPr>
        <p:spPr>
          <a:xfrm rot="10800000" flipH="1">
            <a:off x="1926950" y="2569800"/>
            <a:ext cx="1307700" cy="249600"/>
          </a:xfrm>
          <a:prstGeom prst="straightConnector1">
            <a:avLst/>
          </a:prstGeom>
          <a:noFill/>
          <a:ln w="19050" cap="flat" cmpd="sng">
            <a:solidFill>
              <a:srgbClr val="000000"/>
            </a:solidFill>
            <a:prstDash val="solid"/>
            <a:round/>
            <a:headEnd type="none" w="med" len="med"/>
            <a:tailEnd type="none" w="med" len="med"/>
          </a:ln>
        </p:spPr>
      </p:cxnSp>
      <p:sp>
        <p:nvSpPr>
          <p:cNvPr id="321" name="Google Shape;321;p31"/>
          <p:cNvSpPr txBox="1"/>
          <p:nvPr/>
        </p:nvSpPr>
        <p:spPr>
          <a:xfrm>
            <a:off x="1834500" y="349085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22" name="Google Shape;322;p31"/>
          <p:cNvSpPr txBox="1"/>
          <p:nvPr/>
        </p:nvSpPr>
        <p:spPr>
          <a:xfrm>
            <a:off x="2198800" y="141767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23" name="Google Shape;323;p31"/>
          <p:cNvSpPr txBox="1"/>
          <p:nvPr/>
        </p:nvSpPr>
        <p:spPr>
          <a:xfrm>
            <a:off x="1163888" y="388248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324" name="Google Shape;324;p31"/>
          <p:cNvSpPr txBox="1"/>
          <p:nvPr/>
        </p:nvSpPr>
        <p:spPr>
          <a:xfrm>
            <a:off x="120875" y="69950"/>
            <a:ext cx="770190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Convolution Layer</a:t>
            </a:r>
            <a:endParaRPr sz="3000"/>
          </a:p>
        </p:txBody>
      </p:sp>
      <p:sp>
        <p:nvSpPr>
          <p:cNvPr id="325" name="Google Shape;325;p31"/>
          <p:cNvSpPr/>
          <p:nvPr/>
        </p:nvSpPr>
        <p:spPr>
          <a:xfrm>
            <a:off x="1221875" y="11908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txBox="1"/>
          <p:nvPr/>
        </p:nvSpPr>
        <p:spPr>
          <a:xfrm>
            <a:off x="3479725" y="768475"/>
            <a:ext cx="36351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32x32x3 image</a:t>
            </a:r>
            <a:endParaRPr sz="2400">
              <a:solidFill>
                <a:srgbClr val="FF0000"/>
              </a:solidFill>
            </a:endParaRPr>
          </a:p>
          <a:p>
            <a:pPr marL="0" lvl="0" indent="0" algn="l" rtl="0">
              <a:spcBef>
                <a:spcPts val="0"/>
              </a:spcBef>
              <a:spcAft>
                <a:spcPts val="0"/>
              </a:spcAft>
              <a:buNone/>
            </a:pPr>
            <a:r>
              <a:rPr lang="en" sz="2400">
                <a:solidFill>
                  <a:srgbClr val="0000FF"/>
                </a:solidFill>
              </a:rPr>
              <a:t>5x5x3 filter</a:t>
            </a:r>
            <a:endParaRPr sz="2400">
              <a:solidFill>
                <a:srgbClr val="0000FF"/>
              </a:solidFill>
            </a:endParaRPr>
          </a:p>
        </p:txBody>
      </p:sp>
      <p:cxnSp>
        <p:nvCxnSpPr>
          <p:cNvPr id="327" name="Google Shape;327;p31"/>
          <p:cNvCxnSpPr/>
          <p:nvPr/>
        </p:nvCxnSpPr>
        <p:spPr>
          <a:xfrm flipH="1">
            <a:off x="2348650" y="1010250"/>
            <a:ext cx="984300" cy="233100"/>
          </a:xfrm>
          <a:prstGeom prst="straightConnector1">
            <a:avLst/>
          </a:prstGeom>
          <a:noFill/>
          <a:ln w="9525" cap="flat" cmpd="sng">
            <a:solidFill>
              <a:srgbClr val="FF0000"/>
            </a:solidFill>
            <a:prstDash val="solid"/>
            <a:round/>
            <a:headEnd type="none" w="med" len="med"/>
            <a:tailEnd type="triangle" w="med" len="med"/>
          </a:ln>
        </p:spPr>
      </p:cxnSp>
      <p:cxnSp>
        <p:nvCxnSpPr>
          <p:cNvPr id="328" name="Google Shape;328;p31"/>
          <p:cNvCxnSpPr/>
          <p:nvPr/>
        </p:nvCxnSpPr>
        <p:spPr>
          <a:xfrm flipH="1">
            <a:off x="2037650" y="1493775"/>
            <a:ext cx="1398900" cy="543900"/>
          </a:xfrm>
          <a:prstGeom prst="straightConnector1">
            <a:avLst/>
          </a:prstGeom>
          <a:noFill/>
          <a:ln w="9525" cap="flat" cmpd="sng">
            <a:solidFill>
              <a:srgbClr val="0000FF"/>
            </a:solidFill>
            <a:prstDash val="solid"/>
            <a:round/>
            <a:headEnd type="none" w="med" len="med"/>
            <a:tailEnd type="triangle" w="med" len="med"/>
          </a:ln>
        </p:spPr>
      </p:cxnSp>
      <p:cxnSp>
        <p:nvCxnSpPr>
          <p:cNvPr id="329" name="Google Shape;329;p31"/>
          <p:cNvCxnSpPr/>
          <p:nvPr/>
        </p:nvCxnSpPr>
        <p:spPr>
          <a:xfrm rot="10800000">
            <a:off x="3574800" y="2866500"/>
            <a:ext cx="408300" cy="145800"/>
          </a:xfrm>
          <a:prstGeom prst="straightConnector1">
            <a:avLst/>
          </a:prstGeom>
          <a:noFill/>
          <a:ln w="9525" cap="flat" cmpd="sng">
            <a:solidFill>
              <a:srgbClr val="000000"/>
            </a:solidFill>
            <a:prstDash val="solid"/>
            <a:round/>
            <a:headEnd type="none" w="med" len="med"/>
            <a:tailEnd type="triangle" w="med" len="med"/>
          </a:ln>
        </p:spPr>
      </p:cxnSp>
      <p:sp>
        <p:nvSpPr>
          <p:cNvPr id="330" name="Google Shape;330;p31"/>
          <p:cNvSpPr txBox="1"/>
          <p:nvPr/>
        </p:nvSpPr>
        <p:spPr>
          <a:xfrm>
            <a:off x="4070975" y="2749250"/>
            <a:ext cx="5016000" cy="10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1 number: </a:t>
            </a:r>
            <a:endParaRPr sz="1800" b="1"/>
          </a:p>
          <a:p>
            <a:pPr marL="0" lvl="0" indent="0" algn="l" rtl="0">
              <a:spcBef>
                <a:spcPts val="0"/>
              </a:spcBef>
              <a:spcAft>
                <a:spcPts val="0"/>
              </a:spcAft>
              <a:buNone/>
            </a:pPr>
            <a:r>
              <a:rPr lang="en" sz="1800"/>
              <a:t>the result of taking a dot product between the filter and a small 5x5x3 chunk of the image</a:t>
            </a:r>
            <a:endParaRPr sz="1800"/>
          </a:p>
          <a:p>
            <a:pPr marL="0" lvl="0" indent="0" algn="l" rtl="0">
              <a:spcBef>
                <a:spcPts val="0"/>
              </a:spcBef>
              <a:spcAft>
                <a:spcPts val="0"/>
              </a:spcAft>
              <a:buNone/>
            </a:pPr>
            <a:r>
              <a:rPr lang="en" sz="1800"/>
              <a:t>(i.e. 5*5*3 = 75-dimensional dot product + bias)</a:t>
            </a:r>
            <a:endParaRPr sz="1800"/>
          </a:p>
        </p:txBody>
      </p:sp>
      <p:pic>
        <p:nvPicPr>
          <p:cNvPr id="331" name="Google Shape;331;p31"/>
          <p:cNvPicPr preferRelativeResize="0"/>
          <p:nvPr/>
        </p:nvPicPr>
        <p:blipFill>
          <a:blip r:embed="rId3">
            <a:alphaModFix/>
          </a:blip>
          <a:stretch>
            <a:fillRect/>
          </a:stretch>
        </p:blipFill>
        <p:spPr>
          <a:xfrm>
            <a:off x="5112025" y="1278250"/>
            <a:ext cx="370519" cy="282300"/>
          </a:xfrm>
          <a:prstGeom prst="rect">
            <a:avLst/>
          </a:prstGeom>
          <a:noFill/>
          <a:ln>
            <a:noFill/>
          </a:ln>
        </p:spPr>
      </p:pic>
      <p:pic>
        <p:nvPicPr>
          <p:cNvPr id="332" name="Google Shape;332;p31"/>
          <p:cNvPicPr preferRelativeResize="0"/>
          <p:nvPr/>
        </p:nvPicPr>
        <p:blipFill>
          <a:blip r:embed="rId4">
            <a:alphaModFix/>
          </a:blip>
          <a:stretch>
            <a:fillRect/>
          </a:stretch>
        </p:blipFill>
        <p:spPr>
          <a:xfrm>
            <a:off x="4216700" y="4035819"/>
            <a:ext cx="1225640" cy="393600"/>
          </a:xfrm>
          <a:prstGeom prst="rect">
            <a:avLst/>
          </a:prstGeom>
          <a:noFill/>
          <a:ln>
            <a:noFill/>
          </a:ln>
        </p:spPr>
      </p:pic>
    </p:spTree>
    <p:extLst>
      <p:ext uri="{BB962C8B-B14F-4D97-AF65-F5344CB8AC3E}">
        <p14:creationId xmlns:p14="http://schemas.microsoft.com/office/powerpoint/2010/main" val="2705473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a:p>
        </p:txBody>
      </p:sp>
      <p:sp>
        <p:nvSpPr>
          <p:cNvPr id="338" name="Google Shape;338;p32"/>
          <p:cNvSpPr/>
          <p:nvPr/>
        </p:nvSpPr>
        <p:spPr>
          <a:xfrm>
            <a:off x="1638400" y="2162850"/>
            <a:ext cx="282300" cy="813900"/>
          </a:xfrm>
          <a:prstGeom prst="cube">
            <a:avLst>
              <a:gd name="adj" fmla="val 53382"/>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3234650" y="2428650"/>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32"/>
          <p:cNvCxnSpPr>
            <a:endCxn id="339" idx="2"/>
          </p:cNvCxnSpPr>
          <p:nvPr/>
        </p:nvCxnSpPr>
        <p:spPr>
          <a:xfrm rot="10800000" flipH="1">
            <a:off x="1745150" y="2569800"/>
            <a:ext cx="1489500" cy="399000"/>
          </a:xfrm>
          <a:prstGeom prst="straightConnector1">
            <a:avLst/>
          </a:prstGeom>
          <a:noFill/>
          <a:ln w="19050" cap="flat" cmpd="sng">
            <a:solidFill>
              <a:srgbClr val="000000"/>
            </a:solidFill>
            <a:prstDash val="solid"/>
            <a:round/>
            <a:headEnd type="none" w="med" len="med"/>
            <a:tailEnd type="none" w="med" len="med"/>
          </a:ln>
        </p:spPr>
      </p:cxnSp>
      <p:cxnSp>
        <p:nvCxnSpPr>
          <p:cNvPr id="341" name="Google Shape;341;p32"/>
          <p:cNvCxnSpPr>
            <a:endCxn id="339" idx="2"/>
          </p:cNvCxnSpPr>
          <p:nvPr/>
        </p:nvCxnSpPr>
        <p:spPr>
          <a:xfrm>
            <a:off x="1764650" y="2332500"/>
            <a:ext cx="1470000" cy="237300"/>
          </a:xfrm>
          <a:prstGeom prst="straightConnector1">
            <a:avLst/>
          </a:prstGeom>
          <a:noFill/>
          <a:ln w="19050" cap="flat" cmpd="sng">
            <a:solidFill>
              <a:srgbClr val="000000"/>
            </a:solidFill>
            <a:prstDash val="solid"/>
            <a:round/>
            <a:headEnd type="none" w="med" len="med"/>
            <a:tailEnd type="none" w="med" len="med"/>
          </a:ln>
        </p:spPr>
      </p:cxnSp>
      <p:cxnSp>
        <p:nvCxnSpPr>
          <p:cNvPr id="342" name="Google Shape;342;p32"/>
          <p:cNvCxnSpPr>
            <a:endCxn id="339" idx="2"/>
          </p:cNvCxnSpPr>
          <p:nvPr/>
        </p:nvCxnSpPr>
        <p:spPr>
          <a:xfrm>
            <a:off x="1900850" y="2183100"/>
            <a:ext cx="1333800" cy="386700"/>
          </a:xfrm>
          <a:prstGeom prst="straightConnector1">
            <a:avLst/>
          </a:prstGeom>
          <a:noFill/>
          <a:ln w="19050" cap="flat" cmpd="sng">
            <a:solidFill>
              <a:srgbClr val="000000"/>
            </a:solidFill>
            <a:prstDash val="solid"/>
            <a:round/>
            <a:headEnd type="none" w="med" len="med"/>
            <a:tailEnd type="none" w="med" len="med"/>
          </a:ln>
        </p:spPr>
      </p:cxnSp>
      <p:cxnSp>
        <p:nvCxnSpPr>
          <p:cNvPr id="343" name="Google Shape;343;p32"/>
          <p:cNvCxnSpPr>
            <a:endCxn id="339" idx="2"/>
          </p:cNvCxnSpPr>
          <p:nvPr/>
        </p:nvCxnSpPr>
        <p:spPr>
          <a:xfrm rot="10800000" flipH="1">
            <a:off x="1926950" y="2569800"/>
            <a:ext cx="1307700" cy="249600"/>
          </a:xfrm>
          <a:prstGeom prst="straightConnector1">
            <a:avLst/>
          </a:prstGeom>
          <a:noFill/>
          <a:ln w="19050" cap="flat" cmpd="sng">
            <a:solidFill>
              <a:srgbClr val="000000"/>
            </a:solidFill>
            <a:prstDash val="solid"/>
            <a:round/>
            <a:headEnd type="none" w="med" len="med"/>
            <a:tailEnd type="none" w="med" len="med"/>
          </a:ln>
        </p:spPr>
      </p:cxnSp>
      <p:sp>
        <p:nvSpPr>
          <p:cNvPr id="344" name="Google Shape;344;p32"/>
          <p:cNvSpPr txBox="1"/>
          <p:nvPr/>
        </p:nvSpPr>
        <p:spPr>
          <a:xfrm>
            <a:off x="1834500" y="349085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45" name="Google Shape;345;p32"/>
          <p:cNvSpPr txBox="1"/>
          <p:nvPr/>
        </p:nvSpPr>
        <p:spPr>
          <a:xfrm>
            <a:off x="2198800" y="141767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46" name="Google Shape;346;p32"/>
          <p:cNvSpPr txBox="1"/>
          <p:nvPr/>
        </p:nvSpPr>
        <p:spPr>
          <a:xfrm>
            <a:off x="1163888" y="388248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347" name="Google Shape;347;p32"/>
          <p:cNvSpPr txBox="1"/>
          <p:nvPr/>
        </p:nvSpPr>
        <p:spPr>
          <a:xfrm>
            <a:off x="120875" y="69950"/>
            <a:ext cx="770190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Convolution Layer</a:t>
            </a:r>
            <a:endParaRPr sz="3000"/>
          </a:p>
        </p:txBody>
      </p:sp>
      <p:sp>
        <p:nvSpPr>
          <p:cNvPr id="348" name="Google Shape;348;p32"/>
          <p:cNvSpPr/>
          <p:nvPr/>
        </p:nvSpPr>
        <p:spPr>
          <a:xfrm>
            <a:off x="1221875" y="11908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txBox="1"/>
          <p:nvPr/>
        </p:nvSpPr>
        <p:spPr>
          <a:xfrm>
            <a:off x="3479725" y="768475"/>
            <a:ext cx="36351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32x32x3 image</a:t>
            </a:r>
            <a:endParaRPr sz="2400">
              <a:solidFill>
                <a:srgbClr val="FF0000"/>
              </a:solidFill>
            </a:endParaRPr>
          </a:p>
          <a:p>
            <a:pPr marL="0" lvl="0" indent="0" algn="l" rtl="0">
              <a:spcBef>
                <a:spcPts val="0"/>
              </a:spcBef>
              <a:spcAft>
                <a:spcPts val="0"/>
              </a:spcAft>
              <a:buNone/>
            </a:pPr>
            <a:r>
              <a:rPr lang="en" sz="2400">
                <a:solidFill>
                  <a:srgbClr val="0000FF"/>
                </a:solidFill>
              </a:rPr>
              <a:t>5x5x3 filter</a:t>
            </a:r>
            <a:endParaRPr sz="2400">
              <a:solidFill>
                <a:srgbClr val="0000FF"/>
              </a:solidFill>
            </a:endParaRPr>
          </a:p>
        </p:txBody>
      </p:sp>
      <p:cxnSp>
        <p:nvCxnSpPr>
          <p:cNvPr id="350" name="Google Shape;350;p32"/>
          <p:cNvCxnSpPr/>
          <p:nvPr/>
        </p:nvCxnSpPr>
        <p:spPr>
          <a:xfrm flipH="1">
            <a:off x="2348650" y="1010250"/>
            <a:ext cx="984300" cy="233100"/>
          </a:xfrm>
          <a:prstGeom prst="straightConnector1">
            <a:avLst/>
          </a:prstGeom>
          <a:noFill/>
          <a:ln w="9525" cap="flat" cmpd="sng">
            <a:solidFill>
              <a:srgbClr val="FF0000"/>
            </a:solidFill>
            <a:prstDash val="solid"/>
            <a:round/>
            <a:headEnd type="none" w="med" len="med"/>
            <a:tailEnd type="triangle" w="med" len="med"/>
          </a:ln>
        </p:spPr>
      </p:cxnSp>
      <p:cxnSp>
        <p:nvCxnSpPr>
          <p:cNvPr id="351" name="Google Shape;351;p32"/>
          <p:cNvCxnSpPr/>
          <p:nvPr/>
        </p:nvCxnSpPr>
        <p:spPr>
          <a:xfrm flipH="1">
            <a:off x="2037650" y="1493775"/>
            <a:ext cx="1398900" cy="543900"/>
          </a:xfrm>
          <a:prstGeom prst="straightConnector1">
            <a:avLst/>
          </a:prstGeom>
          <a:noFill/>
          <a:ln w="9525" cap="flat" cmpd="sng">
            <a:solidFill>
              <a:srgbClr val="0000FF"/>
            </a:solidFill>
            <a:prstDash val="solid"/>
            <a:round/>
            <a:headEnd type="none" w="med" len="med"/>
            <a:tailEnd type="triangle" w="med" len="med"/>
          </a:ln>
        </p:spPr>
      </p:cxnSp>
      <p:cxnSp>
        <p:nvCxnSpPr>
          <p:cNvPr id="352" name="Google Shape;352;p32"/>
          <p:cNvCxnSpPr/>
          <p:nvPr/>
        </p:nvCxnSpPr>
        <p:spPr>
          <a:xfrm>
            <a:off x="3971900" y="2573100"/>
            <a:ext cx="2365800" cy="0"/>
          </a:xfrm>
          <a:prstGeom prst="straightConnector1">
            <a:avLst/>
          </a:prstGeom>
          <a:noFill/>
          <a:ln w="9525" cap="flat" cmpd="sng">
            <a:solidFill>
              <a:schemeClr val="dk2"/>
            </a:solidFill>
            <a:prstDash val="solid"/>
            <a:round/>
            <a:headEnd type="none" w="med" len="med"/>
            <a:tailEnd type="triangle" w="med" len="med"/>
          </a:ln>
        </p:spPr>
      </p:cxnSp>
      <p:sp>
        <p:nvSpPr>
          <p:cNvPr id="353" name="Google Shape;353;p32"/>
          <p:cNvSpPr txBox="1"/>
          <p:nvPr/>
        </p:nvSpPr>
        <p:spPr>
          <a:xfrm>
            <a:off x="3842425" y="2710950"/>
            <a:ext cx="3272400" cy="8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convolve (slide) over all spatial locations</a:t>
            </a:r>
            <a:endParaRPr sz="1800"/>
          </a:p>
        </p:txBody>
      </p:sp>
      <p:sp>
        <p:nvSpPr>
          <p:cNvPr id="354" name="Google Shape;354;p32"/>
          <p:cNvSpPr/>
          <p:nvPr/>
        </p:nvSpPr>
        <p:spPr>
          <a:xfrm>
            <a:off x="7074950" y="1190850"/>
            <a:ext cx="956400" cy="2757900"/>
          </a:xfrm>
          <a:prstGeom prst="cube">
            <a:avLst>
              <a:gd name="adj" fmla="val 90357"/>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txBox="1"/>
          <p:nvPr/>
        </p:nvSpPr>
        <p:spPr>
          <a:xfrm>
            <a:off x="7080350" y="523675"/>
            <a:ext cx="1804500" cy="5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FF"/>
                </a:solidFill>
              </a:rPr>
              <a:t>activation map</a:t>
            </a:r>
            <a:endParaRPr sz="1800" b="1">
              <a:solidFill>
                <a:srgbClr val="0000FF"/>
              </a:solidFill>
            </a:endParaRPr>
          </a:p>
        </p:txBody>
      </p:sp>
      <p:sp>
        <p:nvSpPr>
          <p:cNvPr id="356" name="Google Shape;356;p32"/>
          <p:cNvSpPr txBox="1"/>
          <p:nvPr/>
        </p:nvSpPr>
        <p:spPr>
          <a:xfrm>
            <a:off x="6959444" y="3904329"/>
            <a:ext cx="3282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1</a:t>
            </a:r>
            <a:endParaRPr sz="1800"/>
          </a:p>
        </p:txBody>
      </p:sp>
      <p:sp>
        <p:nvSpPr>
          <p:cNvPr id="357" name="Google Shape;357;p32"/>
          <p:cNvSpPr txBox="1"/>
          <p:nvPr/>
        </p:nvSpPr>
        <p:spPr>
          <a:xfrm>
            <a:off x="7626953" y="344865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358" name="Google Shape;358;p32"/>
          <p:cNvSpPr txBox="1"/>
          <p:nvPr/>
        </p:nvSpPr>
        <p:spPr>
          <a:xfrm>
            <a:off x="8031353" y="2037663"/>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Tree>
    <p:extLst>
      <p:ext uri="{BB962C8B-B14F-4D97-AF65-F5344CB8AC3E}">
        <p14:creationId xmlns:p14="http://schemas.microsoft.com/office/powerpoint/2010/main" val="2181513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p:nvPr/>
        </p:nvSpPr>
        <p:spPr>
          <a:xfrm>
            <a:off x="7074950" y="1190850"/>
            <a:ext cx="956400" cy="2757900"/>
          </a:xfrm>
          <a:prstGeom prst="cube">
            <a:avLst>
              <a:gd name="adj" fmla="val 90357"/>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a:p>
        </p:txBody>
      </p:sp>
      <p:sp>
        <p:nvSpPr>
          <p:cNvPr id="365" name="Google Shape;365;p33"/>
          <p:cNvSpPr/>
          <p:nvPr/>
        </p:nvSpPr>
        <p:spPr>
          <a:xfrm>
            <a:off x="1638400" y="2162850"/>
            <a:ext cx="282300" cy="813900"/>
          </a:xfrm>
          <a:prstGeom prst="cube">
            <a:avLst>
              <a:gd name="adj" fmla="val 53382"/>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3234650" y="2428650"/>
            <a:ext cx="282300" cy="282300"/>
          </a:xfrm>
          <a:prstGeom prst="ellipse">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 name="Google Shape;367;p33"/>
          <p:cNvCxnSpPr>
            <a:endCxn id="366" idx="2"/>
          </p:cNvCxnSpPr>
          <p:nvPr/>
        </p:nvCxnSpPr>
        <p:spPr>
          <a:xfrm rot="10800000" flipH="1">
            <a:off x="1745150" y="2569800"/>
            <a:ext cx="1489500" cy="399000"/>
          </a:xfrm>
          <a:prstGeom prst="straightConnector1">
            <a:avLst/>
          </a:prstGeom>
          <a:noFill/>
          <a:ln w="19050" cap="flat" cmpd="sng">
            <a:solidFill>
              <a:srgbClr val="000000"/>
            </a:solidFill>
            <a:prstDash val="solid"/>
            <a:round/>
            <a:headEnd type="none" w="med" len="med"/>
            <a:tailEnd type="none" w="med" len="med"/>
          </a:ln>
        </p:spPr>
      </p:cxnSp>
      <p:cxnSp>
        <p:nvCxnSpPr>
          <p:cNvPr id="368" name="Google Shape;368;p33"/>
          <p:cNvCxnSpPr>
            <a:endCxn id="366" idx="2"/>
          </p:cNvCxnSpPr>
          <p:nvPr/>
        </p:nvCxnSpPr>
        <p:spPr>
          <a:xfrm>
            <a:off x="1764650" y="2332500"/>
            <a:ext cx="1470000" cy="237300"/>
          </a:xfrm>
          <a:prstGeom prst="straightConnector1">
            <a:avLst/>
          </a:prstGeom>
          <a:noFill/>
          <a:ln w="19050" cap="flat" cmpd="sng">
            <a:solidFill>
              <a:srgbClr val="000000"/>
            </a:solidFill>
            <a:prstDash val="solid"/>
            <a:round/>
            <a:headEnd type="none" w="med" len="med"/>
            <a:tailEnd type="none" w="med" len="med"/>
          </a:ln>
        </p:spPr>
      </p:cxnSp>
      <p:cxnSp>
        <p:nvCxnSpPr>
          <p:cNvPr id="369" name="Google Shape;369;p33"/>
          <p:cNvCxnSpPr>
            <a:endCxn id="366" idx="2"/>
          </p:cNvCxnSpPr>
          <p:nvPr/>
        </p:nvCxnSpPr>
        <p:spPr>
          <a:xfrm>
            <a:off x="1900850" y="2183100"/>
            <a:ext cx="1333800" cy="386700"/>
          </a:xfrm>
          <a:prstGeom prst="straightConnector1">
            <a:avLst/>
          </a:prstGeom>
          <a:noFill/>
          <a:ln w="19050" cap="flat" cmpd="sng">
            <a:solidFill>
              <a:srgbClr val="000000"/>
            </a:solidFill>
            <a:prstDash val="solid"/>
            <a:round/>
            <a:headEnd type="none" w="med" len="med"/>
            <a:tailEnd type="none" w="med" len="med"/>
          </a:ln>
        </p:spPr>
      </p:cxnSp>
      <p:cxnSp>
        <p:nvCxnSpPr>
          <p:cNvPr id="370" name="Google Shape;370;p33"/>
          <p:cNvCxnSpPr>
            <a:endCxn id="366" idx="2"/>
          </p:cNvCxnSpPr>
          <p:nvPr/>
        </p:nvCxnSpPr>
        <p:spPr>
          <a:xfrm rot="10800000" flipH="1">
            <a:off x="1926950" y="2569800"/>
            <a:ext cx="1307700" cy="249600"/>
          </a:xfrm>
          <a:prstGeom prst="straightConnector1">
            <a:avLst/>
          </a:prstGeom>
          <a:noFill/>
          <a:ln w="19050" cap="flat" cmpd="sng">
            <a:solidFill>
              <a:srgbClr val="000000"/>
            </a:solidFill>
            <a:prstDash val="solid"/>
            <a:round/>
            <a:headEnd type="none" w="med" len="med"/>
            <a:tailEnd type="none" w="med" len="med"/>
          </a:ln>
        </p:spPr>
      </p:cxnSp>
      <p:sp>
        <p:nvSpPr>
          <p:cNvPr id="371" name="Google Shape;371;p33"/>
          <p:cNvSpPr txBox="1"/>
          <p:nvPr/>
        </p:nvSpPr>
        <p:spPr>
          <a:xfrm>
            <a:off x="1834500" y="349085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72" name="Google Shape;372;p33"/>
          <p:cNvSpPr txBox="1"/>
          <p:nvPr/>
        </p:nvSpPr>
        <p:spPr>
          <a:xfrm>
            <a:off x="2198800" y="141767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73" name="Google Shape;373;p33"/>
          <p:cNvSpPr txBox="1"/>
          <p:nvPr/>
        </p:nvSpPr>
        <p:spPr>
          <a:xfrm>
            <a:off x="1163888" y="388248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374" name="Google Shape;374;p33"/>
          <p:cNvSpPr txBox="1"/>
          <p:nvPr/>
        </p:nvSpPr>
        <p:spPr>
          <a:xfrm>
            <a:off x="120875" y="69950"/>
            <a:ext cx="770190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Convolution Layer</a:t>
            </a:r>
            <a:endParaRPr sz="3000"/>
          </a:p>
        </p:txBody>
      </p:sp>
      <p:sp>
        <p:nvSpPr>
          <p:cNvPr id="375" name="Google Shape;375;p33"/>
          <p:cNvSpPr txBox="1"/>
          <p:nvPr/>
        </p:nvSpPr>
        <p:spPr>
          <a:xfrm>
            <a:off x="3479725" y="768475"/>
            <a:ext cx="36351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32x32x3 image</a:t>
            </a:r>
            <a:endParaRPr sz="2400">
              <a:solidFill>
                <a:srgbClr val="FF0000"/>
              </a:solidFill>
            </a:endParaRPr>
          </a:p>
          <a:p>
            <a:pPr marL="0" lvl="0" indent="0" algn="l" rtl="0">
              <a:spcBef>
                <a:spcPts val="0"/>
              </a:spcBef>
              <a:spcAft>
                <a:spcPts val="0"/>
              </a:spcAft>
              <a:buNone/>
            </a:pPr>
            <a:r>
              <a:rPr lang="en" sz="2400">
                <a:solidFill>
                  <a:srgbClr val="38761D"/>
                </a:solidFill>
              </a:rPr>
              <a:t>5x5x3 filter</a:t>
            </a:r>
            <a:endParaRPr sz="2400">
              <a:solidFill>
                <a:srgbClr val="38761D"/>
              </a:solidFill>
            </a:endParaRPr>
          </a:p>
        </p:txBody>
      </p:sp>
      <p:cxnSp>
        <p:nvCxnSpPr>
          <p:cNvPr id="376" name="Google Shape;376;p33"/>
          <p:cNvCxnSpPr/>
          <p:nvPr/>
        </p:nvCxnSpPr>
        <p:spPr>
          <a:xfrm flipH="1">
            <a:off x="2348650" y="1010250"/>
            <a:ext cx="984300" cy="233100"/>
          </a:xfrm>
          <a:prstGeom prst="straightConnector1">
            <a:avLst/>
          </a:prstGeom>
          <a:noFill/>
          <a:ln w="9525" cap="flat" cmpd="sng">
            <a:solidFill>
              <a:srgbClr val="FF0000"/>
            </a:solidFill>
            <a:prstDash val="solid"/>
            <a:round/>
            <a:headEnd type="none" w="med" len="med"/>
            <a:tailEnd type="triangle" w="med" len="med"/>
          </a:ln>
        </p:spPr>
      </p:cxnSp>
      <p:cxnSp>
        <p:nvCxnSpPr>
          <p:cNvPr id="377" name="Google Shape;377;p33"/>
          <p:cNvCxnSpPr/>
          <p:nvPr/>
        </p:nvCxnSpPr>
        <p:spPr>
          <a:xfrm flipH="1">
            <a:off x="2037650" y="1493775"/>
            <a:ext cx="1398900" cy="543900"/>
          </a:xfrm>
          <a:prstGeom prst="straightConnector1">
            <a:avLst/>
          </a:prstGeom>
          <a:noFill/>
          <a:ln w="9525" cap="flat" cmpd="sng">
            <a:solidFill>
              <a:srgbClr val="38761D"/>
            </a:solidFill>
            <a:prstDash val="solid"/>
            <a:round/>
            <a:headEnd type="none" w="med" len="med"/>
            <a:tailEnd type="triangle" w="med" len="med"/>
          </a:ln>
        </p:spPr>
      </p:cxnSp>
      <p:cxnSp>
        <p:nvCxnSpPr>
          <p:cNvPr id="378" name="Google Shape;378;p33"/>
          <p:cNvCxnSpPr/>
          <p:nvPr/>
        </p:nvCxnSpPr>
        <p:spPr>
          <a:xfrm>
            <a:off x="3971900" y="2573100"/>
            <a:ext cx="2365800" cy="0"/>
          </a:xfrm>
          <a:prstGeom prst="straightConnector1">
            <a:avLst/>
          </a:prstGeom>
          <a:noFill/>
          <a:ln w="9525" cap="flat" cmpd="sng">
            <a:solidFill>
              <a:schemeClr val="dk2"/>
            </a:solidFill>
            <a:prstDash val="solid"/>
            <a:round/>
            <a:headEnd type="none" w="med" len="med"/>
            <a:tailEnd type="triangle" w="med" len="med"/>
          </a:ln>
        </p:spPr>
      </p:cxnSp>
      <p:sp>
        <p:nvSpPr>
          <p:cNvPr id="379" name="Google Shape;379;p33"/>
          <p:cNvSpPr txBox="1"/>
          <p:nvPr/>
        </p:nvSpPr>
        <p:spPr>
          <a:xfrm>
            <a:off x="3842425" y="2710950"/>
            <a:ext cx="3272400" cy="8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convolve (slide) over all spatial locations</a:t>
            </a:r>
            <a:endParaRPr sz="1800"/>
          </a:p>
        </p:txBody>
      </p:sp>
      <p:sp>
        <p:nvSpPr>
          <p:cNvPr id="380" name="Google Shape;380;p33"/>
          <p:cNvSpPr/>
          <p:nvPr/>
        </p:nvSpPr>
        <p:spPr>
          <a:xfrm>
            <a:off x="7452928" y="1190850"/>
            <a:ext cx="956400" cy="2757900"/>
          </a:xfrm>
          <a:prstGeom prst="cube">
            <a:avLst>
              <a:gd name="adj" fmla="val 90357"/>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txBox="1"/>
          <p:nvPr/>
        </p:nvSpPr>
        <p:spPr>
          <a:xfrm>
            <a:off x="7049900" y="752275"/>
            <a:ext cx="2063400" cy="5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activation maps</a:t>
            </a:r>
            <a:endParaRPr sz="1800" b="1"/>
          </a:p>
        </p:txBody>
      </p:sp>
      <p:sp>
        <p:nvSpPr>
          <p:cNvPr id="382" name="Google Shape;382;p33"/>
          <p:cNvSpPr txBox="1"/>
          <p:nvPr/>
        </p:nvSpPr>
        <p:spPr>
          <a:xfrm>
            <a:off x="7337422" y="3904329"/>
            <a:ext cx="3282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1</a:t>
            </a:r>
            <a:endParaRPr sz="1800"/>
          </a:p>
        </p:txBody>
      </p:sp>
      <p:sp>
        <p:nvSpPr>
          <p:cNvPr id="383" name="Google Shape;383;p33"/>
          <p:cNvSpPr txBox="1"/>
          <p:nvPr/>
        </p:nvSpPr>
        <p:spPr>
          <a:xfrm>
            <a:off x="8004930" y="344865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384" name="Google Shape;384;p33"/>
          <p:cNvSpPr txBox="1"/>
          <p:nvPr/>
        </p:nvSpPr>
        <p:spPr>
          <a:xfrm>
            <a:off x="8409330" y="2037663"/>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385" name="Google Shape;385;p33"/>
          <p:cNvSpPr/>
          <p:nvPr/>
        </p:nvSpPr>
        <p:spPr>
          <a:xfrm>
            <a:off x="1221875" y="11908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txBox="1"/>
          <p:nvPr/>
        </p:nvSpPr>
        <p:spPr>
          <a:xfrm>
            <a:off x="4111550" y="-55900"/>
            <a:ext cx="50640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consider a second, </a:t>
            </a:r>
            <a:r>
              <a:rPr lang="en" sz="2400">
                <a:solidFill>
                  <a:srgbClr val="38761D"/>
                </a:solidFill>
              </a:rPr>
              <a:t>green </a:t>
            </a:r>
            <a:r>
              <a:rPr lang="en" sz="2400"/>
              <a:t>filter</a:t>
            </a:r>
            <a:endParaRPr sz="2400"/>
          </a:p>
        </p:txBody>
      </p:sp>
    </p:spTree>
    <p:extLst>
      <p:ext uri="{BB962C8B-B14F-4D97-AF65-F5344CB8AC3E}">
        <p14:creationId xmlns:p14="http://schemas.microsoft.com/office/powerpoint/2010/main" val="707584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p:nvPr/>
        </p:nvSpPr>
        <p:spPr>
          <a:xfrm>
            <a:off x="1221875" y="9622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5703350" y="962250"/>
            <a:ext cx="956400" cy="2757900"/>
          </a:xfrm>
          <a:prstGeom prst="cube">
            <a:avLst>
              <a:gd name="adj" fmla="val 90357"/>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endParaRPr/>
          </a:p>
        </p:txBody>
      </p:sp>
      <p:sp>
        <p:nvSpPr>
          <p:cNvPr id="394" name="Google Shape;394;p34"/>
          <p:cNvSpPr txBox="1"/>
          <p:nvPr/>
        </p:nvSpPr>
        <p:spPr>
          <a:xfrm>
            <a:off x="1834500" y="326225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95" name="Google Shape;395;p34"/>
          <p:cNvSpPr txBox="1"/>
          <p:nvPr/>
        </p:nvSpPr>
        <p:spPr>
          <a:xfrm>
            <a:off x="2198800" y="118907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396" name="Google Shape;396;p34"/>
          <p:cNvSpPr txBox="1"/>
          <p:nvPr/>
        </p:nvSpPr>
        <p:spPr>
          <a:xfrm>
            <a:off x="1163888" y="365388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cxnSp>
        <p:nvCxnSpPr>
          <p:cNvPr id="397" name="Google Shape;397;p34"/>
          <p:cNvCxnSpPr/>
          <p:nvPr/>
        </p:nvCxnSpPr>
        <p:spPr>
          <a:xfrm>
            <a:off x="2828900" y="2344500"/>
            <a:ext cx="2365800" cy="0"/>
          </a:xfrm>
          <a:prstGeom prst="straightConnector1">
            <a:avLst/>
          </a:prstGeom>
          <a:noFill/>
          <a:ln w="9525" cap="flat" cmpd="sng">
            <a:solidFill>
              <a:schemeClr val="dk2"/>
            </a:solidFill>
            <a:prstDash val="solid"/>
            <a:round/>
            <a:headEnd type="none" w="med" len="med"/>
            <a:tailEnd type="triangle" w="med" len="med"/>
          </a:ln>
        </p:spPr>
      </p:cxnSp>
      <p:sp>
        <p:nvSpPr>
          <p:cNvPr id="398" name="Google Shape;398;p34"/>
          <p:cNvSpPr txBox="1"/>
          <p:nvPr/>
        </p:nvSpPr>
        <p:spPr>
          <a:xfrm>
            <a:off x="2851825" y="2329950"/>
            <a:ext cx="3272400" cy="8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Convolution Layer</a:t>
            </a:r>
            <a:endParaRPr sz="1800"/>
          </a:p>
        </p:txBody>
      </p:sp>
      <p:sp>
        <p:nvSpPr>
          <p:cNvPr id="399" name="Google Shape;399;p34"/>
          <p:cNvSpPr/>
          <p:nvPr/>
        </p:nvSpPr>
        <p:spPr>
          <a:xfrm>
            <a:off x="5852728" y="962250"/>
            <a:ext cx="956400" cy="2757900"/>
          </a:xfrm>
          <a:prstGeom prst="cube">
            <a:avLst>
              <a:gd name="adj" fmla="val 90357"/>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txBox="1"/>
          <p:nvPr/>
        </p:nvSpPr>
        <p:spPr>
          <a:xfrm>
            <a:off x="5830700" y="523675"/>
            <a:ext cx="2063400" cy="5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activation maps</a:t>
            </a:r>
            <a:endParaRPr sz="1800" b="1"/>
          </a:p>
        </p:txBody>
      </p:sp>
      <p:sp>
        <p:nvSpPr>
          <p:cNvPr id="401" name="Google Shape;401;p34"/>
          <p:cNvSpPr txBox="1"/>
          <p:nvPr/>
        </p:nvSpPr>
        <p:spPr>
          <a:xfrm>
            <a:off x="5965822" y="3675729"/>
            <a:ext cx="3282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6</a:t>
            </a:r>
            <a:endParaRPr sz="1800"/>
          </a:p>
        </p:txBody>
      </p:sp>
      <p:sp>
        <p:nvSpPr>
          <p:cNvPr id="402" name="Google Shape;402;p34"/>
          <p:cNvSpPr txBox="1"/>
          <p:nvPr/>
        </p:nvSpPr>
        <p:spPr>
          <a:xfrm>
            <a:off x="7021405" y="3239275"/>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403" name="Google Shape;403;p34"/>
          <p:cNvSpPr txBox="1"/>
          <p:nvPr/>
        </p:nvSpPr>
        <p:spPr>
          <a:xfrm>
            <a:off x="7513105" y="1658963"/>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404" name="Google Shape;404;p34"/>
          <p:cNvSpPr txBox="1"/>
          <p:nvPr/>
        </p:nvSpPr>
        <p:spPr>
          <a:xfrm>
            <a:off x="276325" y="94975"/>
            <a:ext cx="87210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For example, if we had 6 5x5 filters, we’ll get 6 separate activation maps:</a:t>
            </a:r>
            <a:endParaRPr sz="2000"/>
          </a:p>
        </p:txBody>
      </p:sp>
      <p:sp>
        <p:nvSpPr>
          <p:cNvPr id="405" name="Google Shape;405;p34"/>
          <p:cNvSpPr/>
          <p:nvPr/>
        </p:nvSpPr>
        <p:spPr>
          <a:xfrm>
            <a:off x="6005128" y="962250"/>
            <a:ext cx="956400" cy="2757900"/>
          </a:xfrm>
          <a:prstGeom prst="cube">
            <a:avLst>
              <a:gd name="adj" fmla="val 90357"/>
            </a:avLst>
          </a:prstGeom>
          <a:solidFill>
            <a:srgbClr val="F4CC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6157528" y="962250"/>
            <a:ext cx="956400" cy="2757900"/>
          </a:xfrm>
          <a:prstGeom prst="cube">
            <a:avLst>
              <a:gd name="adj" fmla="val 90357"/>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6309928" y="962250"/>
            <a:ext cx="956400" cy="2757900"/>
          </a:xfrm>
          <a:prstGeom prst="cube">
            <a:avLst>
              <a:gd name="adj" fmla="val 90357"/>
            </a:avLst>
          </a:prstGeom>
          <a:solidFill>
            <a:srgbClr val="D9D2E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6462328" y="962250"/>
            <a:ext cx="956400" cy="2757900"/>
          </a:xfrm>
          <a:prstGeom prst="cube">
            <a:avLst>
              <a:gd name="adj" fmla="val 90357"/>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txBox="1"/>
          <p:nvPr/>
        </p:nvSpPr>
        <p:spPr>
          <a:xfrm>
            <a:off x="819650" y="4110760"/>
            <a:ext cx="86259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We stack these up to get a “new image” of size 28x28x6!</a:t>
            </a:r>
            <a:endParaRPr sz="2000"/>
          </a:p>
        </p:txBody>
      </p:sp>
    </p:spTree>
    <p:extLst>
      <p:ext uri="{BB962C8B-B14F-4D97-AF65-F5344CB8AC3E}">
        <p14:creationId xmlns:p14="http://schemas.microsoft.com/office/powerpoint/2010/main" val="2190239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sp>
        <p:nvSpPr>
          <p:cNvPr id="415" name="Google Shape;415;p35"/>
          <p:cNvSpPr txBox="1"/>
          <p:nvPr/>
        </p:nvSpPr>
        <p:spPr>
          <a:xfrm>
            <a:off x="305225" y="155425"/>
            <a:ext cx="8548200" cy="9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Preview: </a:t>
            </a:r>
            <a:r>
              <a:rPr lang="en" sz="1800"/>
              <a:t>ConvNet is a sequence of Convolution Layers, interspersed with activation functions</a:t>
            </a:r>
            <a:endParaRPr sz="1800"/>
          </a:p>
        </p:txBody>
      </p:sp>
      <p:sp>
        <p:nvSpPr>
          <p:cNvPr id="416" name="Google Shape;416;p35"/>
          <p:cNvSpPr/>
          <p:nvPr/>
        </p:nvSpPr>
        <p:spPr>
          <a:xfrm>
            <a:off x="177075" y="11263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txBox="1"/>
          <p:nvPr/>
        </p:nvSpPr>
        <p:spPr>
          <a:xfrm>
            <a:off x="789700" y="342630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418" name="Google Shape;418;p35"/>
          <p:cNvSpPr txBox="1"/>
          <p:nvPr/>
        </p:nvSpPr>
        <p:spPr>
          <a:xfrm>
            <a:off x="1154000" y="135312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419" name="Google Shape;419;p35"/>
          <p:cNvSpPr txBox="1"/>
          <p:nvPr/>
        </p:nvSpPr>
        <p:spPr>
          <a:xfrm>
            <a:off x="119088" y="381793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cxnSp>
        <p:nvCxnSpPr>
          <p:cNvPr id="420" name="Google Shape;420;p35"/>
          <p:cNvCxnSpPr/>
          <p:nvPr/>
        </p:nvCxnSpPr>
        <p:spPr>
          <a:xfrm>
            <a:off x="1481875" y="2404950"/>
            <a:ext cx="987600" cy="0"/>
          </a:xfrm>
          <a:prstGeom prst="straightConnector1">
            <a:avLst/>
          </a:prstGeom>
          <a:noFill/>
          <a:ln w="9525" cap="flat" cmpd="sng">
            <a:solidFill>
              <a:schemeClr val="dk2"/>
            </a:solidFill>
            <a:prstDash val="solid"/>
            <a:round/>
            <a:headEnd type="none" w="med" len="med"/>
            <a:tailEnd type="triangle" w="med" len="med"/>
          </a:ln>
        </p:spPr>
      </p:cxnSp>
      <p:sp>
        <p:nvSpPr>
          <p:cNvPr id="421" name="Google Shape;421;p35"/>
          <p:cNvSpPr/>
          <p:nvPr/>
        </p:nvSpPr>
        <p:spPr>
          <a:xfrm>
            <a:off x="2691675" y="1126300"/>
            <a:ext cx="956400" cy="2757900"/>
          </a:xfrm>
          <a:prstGeom prst="cube">
            <a:avLst>
              <a:gd name="adj" fmla="val 77711"/>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txBox="1"/>
          <p:nvPr/>
        </p:nvSpPr>
        <p:spPr>
          <a:xfrm>
            <a:off x="3304300" y="342630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423" name="Google Shape;423;p35"/>
          <p:cNvSpPr txBox="1"/>
          <p:nvPr/>
        </p:nvSpPr>
        <p:spPr>
          <a:xfrm>
            <a:off x="3668600" y="135312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424" name="Google Shape;424;p35"/>
          <p:cNvSpPr txBox="1"/>
          <p:nvPr/>
        </p:nvSpPr>
        <p:spPr>
          <a:xfrm>
            <a:off x="2633688" y="381793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6</a:t>
            </a:r>
            <a:endParaRPr sz="1800"/>
          </a:p>
        </p:txBody>
      </p:sp>
      <p:sp>
        <p:nvSpPr>
          <p:cNvPr id="425" name="Google Shape;425;p35"/>
          <p:cNvSpPr txBox="1"/>
          <p:nvPr/>
        </p:nvSpPr>
        <p:spPr>
          <a:xfrm>
            <a:off x="1521200" y="2419200"/>
            <a:ext cx="987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a:t>
            </a:r>
            <a:endParaRPr sz="1800"/>
          </a:p>
          <a:p>
            <a:pPr marL="0" lvl="0" indent="0" algn="l" rtl="0">
              <a:spcBef>
                <a:spcPts val="0"/>
              </a:spcBef>
              <a:spcAft>
                <a:spcPts val="0"/>
              </a:spcAft>
              <a:buNone/>
            </a:pPr>
            <a:r>
              <a:rPr lang="en" sz="1800"/>
              <a:t>ReLU</a:t>
            </a:r>
            <a:endParaRPr sz="1800"/>
          </a:p>
          <a:p>
            <a:pPr marL="0" lvl="0" indent="0" algn="l" rtl="0">
              <a:spcBef>
                <a:spcPts val="0"/>
              </a:spcBef>
              <a:spcAft>
                <a:spcPts val="0"/>
              </a:spcAft>
              <a:buNone/>
            </a:pPr>
            <a:r>
              <a:rPr lang="en" sz="1800">
                <a:solidFill>
                  <a:srgbClr val="0000FF"/>
                </a:solidFill>
              </a:rPr>
              <a:t>e.g. 6 5x5x3 filters</a:t>
            </a:r>
            <a:endParaRPr sz="1800">
              <a:solidFill>
                <a:srgbClr val="0000FF"/>
              </a:solidFill>
            </a:endParaRPr>
          </a:p>
        </p:txBody>
      </p:sp>
    </p:spTree>
    <p:extLst>
      <p:ext uri="{BB962C8B-B14F-4D97-AF65-F5344CB8AC3E}">
        <p14:creationId xmlns:p14="http://schemas.microsoft.com/office/powerpoint/2010/main" val="2176529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6"/>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a:p>
        </p:txBody>
      </p:sp>
      <p:sp>
        <p:nvSpPr>
          <p:cNvPr id="431" name="Google Shape;431;p36"/>
          <p:cNvSpPr txBox="1"/>
          <p:nvPr/>
        </p:nvSpPr>
        <p:spPr>
          <a:xfrm>
            <a:off x="305225" y="155425"/>
            <a:ext cx="8548200" cy="9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Preview: </a:t>
            </a:r>
            <a:r>
              <a:rPr lang="en" sz="1800"/>
              <a:t>ConvNet is a sequence of Convolutional Layers, interspersed with activation functions</a:t>
            </a:r>
            <a:endParaRPr sz="1800"/>
          </a:p>
        </p:txBody>
      </p:sp>
      <p:sp>
        <p:nvSpPr>
          <p:cNvPr id="432" name="Google Shape;432;p36"/>
          <p:cNvSpPr/>
          <p:nvPr/>
        </p:nvSpPr>
        <p:spPr>
          <a:xfrm>
            <a:off x="177075" y="11263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txBox="1"/>
          <p:nvPr/>
        </p:nvSpPr>
        <p:spPr>
          <a:xfrm>
            <a:off x="789700" y="342630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434" name="Google Shape;434;p36"/>
          <p:cNvSpPr txBox="1"/>
          <p:nvPr/>
        </p:nvSpPr>
        <p:spPr>
          <a:xfrm>
            <a:off x="1154000" y="135312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435" name="Google Shape;435;p36"/>
          <p:cNvSpPr txBox="1"/>
          <p:nvPr/>
        </p:nvSpPr>
        <p:spPr>
          <a:xfrm>
            <a:off x="119088" y="381793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cxnSp>
        <p:nvCxnSpPr>
          <p:cNvPr id="436" name="Google Shape;436;p36"/>
          <p:cNvCxnSpPr/>
          <p:nvPr/>
        </p:nvCxnSpPr>
        <p:spPr>
          <a:xfrm>
            <a:off x="1481875" y="2404950"/>
            <a:ext cx="987600" cy="0"/>
          </a:xfrm>
          <a:prstGeom prst="straightConnector1">
            <a:avLst/>
          </a:prstGeom>
          <a:noFill/>
          <a:ln w="9525" cap="flat" cmpd="sng">
            <a:solidFill>
              <a:schemeClr val="dk2"/>
            </a:solidFill>
            <a:prstDash val="solid"/>
            <a:round/>
            <a:headEnd type="none" w="med" len="med"/>
            <a:tailEnd type="triangle" w="med" len="med"/>
          </a:ln>
        </p:spPr>
      </p:cxnSp>
      <p:sp>
        <p:nvSpPr>
          <p:cNvPr id="437" name="Google Shape;437;p36"/>
          <p:cNvSpPr txBox="1"/>
          <p:nvPr/>
        </p:nvSpPr>
        <p:spPr>
          <a:xfrm>
            <a:off x="1521200" y="2419200"/>
            <a:ext cx="987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a:t>
            </a:r>
            <a:endParaRPr sz="1800"/>
          </a:p>
          <a:p>
            <a:pPr marL="0" lvl="0" indent="0" algn="l" rtl="0">
              <a:spcBef>
                <a:spcPts val="0"/>
              </a:spcBef>
              <a:spcAft>
                <a:spcPts val="0"/>
              </a:spcAft>
              <a:buNone/>
            </a:pPr>
            <a:r>
              <a:rPr lang="en" sz="1800"/>
              <a:t>ReLU</a:t>
            </a:r>
            <a:endParaRPr sz="1800"/>
          </a:p>
          <a:p>
            <a:pPr marL="0" lvl="0" indent="0" algn="l" rtl="0">
              <a:spcBef>
                <a:spcPts val="0"/>
              </a:spcBef>
              <a:spcAft>
                <a:spcPts val="0"/>
              </a:spcAft>
              <a:buNone/>
            </a:pPr>
            <a:r>
              <a:rPr lang="en" sz="1800">
                <a:solidFill>
                  <a:srgbClr val="0000FF"/>
                </a:solidFill>
              </a:rPr>
              <a:t>e.g. 6 5x5x3 filters</a:t>
            </a:r>
            <a:endParaRPr sz="1800">
              <a:solidFill>
                <a:srgbClr val="0000FF"/>
              </a:solidFill>
            </a:endParaRPr>
          </a:p>
        </p:txBody>
      </p:sp>
      <p:sp>
        <p:nvSpPr>
          <p:cNvPr id="438" name="Google Shape;438;p36"/>
          <p:cNvSpPr/>
          <p:nvPr/>
        </p:nvSpPr>
        <p:spPr>
          <a:xfrm>
            <a:off x="2691675" y="1126300"/>
            <a:ext cx="956400" cy="2757900"/>
          </a:xfrm>
          <a:prstGeom prst="cube">
            <a:avLst>
              <a:gd name="adj" fmla="val 77711"/>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txBox="1"/>
          <p:nvPr/>
        </p:nvSpPr>
        <p:spPr>
          <a:xfrm>
            <a:off x="3304300" y="342630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440" name="Google Shape;440;p36"/>
          <p:cNvSpPr txBox="1"/>
          <p:nvPr/>
        </p:nvSpPr>
        <p:spPr>
          <a:xfrm>
            <a:off x="3668600" y="135312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441" name="Google Shape;441;p36"/>
          <p:cNvSpPr txBox="1"/>
          <p:nvPr/>
        </p:nvSpPr>
        <p:spPr>
          <a:xfrm>
            <a:off x="2633688" y="381793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6</a:t>
            </a:r>
            <a:endParaRPr sz="1800"/>
          </a:p>
        </p:txBody>
      </p:sp>
      <p:cxnSp>
        <p:nvCxnSpPr>
          <p:cNvPr id="442" name="Google Shape;442;p36"/>
          <p:cNvCxnSpPr/>
          <p:nvPr/>
        </p:nvCxnSpPr>
        <p:spPr>
          <a:xfrm>
            <a:off x="4225075" y="2404950"/>
            <a:ext cx="987600" cy="0"/>
          </a:xfrm>
          <a:prstGeom prst="straightConnector1">
            <a:avLst/>
          </a:prstGeom>
          <a:noFill/>
          <a:ln w="9525" cap="flat" cmpd="sng">
            <a:solidFill>
              <a:schemeClr val="dk2"/>
            </a:solidFill>
            <a:prstDash val="solid"/>
            <a:round/>
            <a:headEnd type="none" w="med" len="med"/>
            <a:tailEnd type="triangle" w="med" len="med"/>
          </a:ln>
        </p:spPr>
      </p:cxnSp>
      <p:sp>
        <p:nvSpPr>
          <p:cNvPr id="443" name="Google Shape;443;p36"/>
          <p:cNvSpPr txBox="1"/>
          <p:nvPr/>
        </p:nvSpPr>
        <p:spPr>
          <a:xfrm>
            <a:off x="4264400" y="2419200"/>
            <a:ext cx="1063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a:t>
            </a:r>
            <a:endParaRPr sz="1800"/>
          </a:p>
          <a:p>
            <a:pPr marL="0" lvl="0" indent="0" algn="l" rtl="0">
              <a:spcBef>
                <a:spcPts val="0"/>
              </a:spcBef>
              <a:spcAft>
                <a:spcPts val="0"/>
              </a:spcAft>
              <a:buNone/>
            </a:pPr>
            <a:r>
              <a:rPr lang="en" sz="1800"/>
              <a:t>ReLU</a:t>
            </a:r>
            <a:endParaRPr sz="1800"/>
          </a:p>
          <a:p>
            <a:pPr marL="0" lvl="0" indent="0" algn="l" rtl="0">
              <a:spcBef>
                <a:spcPts val="0"/>
              </a:spcBef>
              <a:spcAft>
                <a:spcPts val="0"/>
              </a:spcAft>
              <a:buNone/>
            </a:pPr>
            <a:r>
              <a:rPr lang="en" sz="1800">
                <a:solidFill>
                  <a:srgbClr val="38761D"/>
                </a:solidFill>
              </a:rPr>
              <a:t>e.g. 10 5x5x</a:t>
            </a:r>
            <a:r>
              <a:rPr lang="en" sz="1800" b="1">
                <a:solidFill>
                  <a:srgbClr val="38761D"/>
                </a:solidFill>
              </a:rPr>
              <a:t>6 </a:t>
            </a:r>
            <a:r>
              <a:rPr lang="en" sz="1800">
                <a:solidFill>
                  <a:srgbClr val="38761D"/>
                </a:solidFill>
              </a:rPr>
              <a:t>filters</a:t>
            </a:r>
            <a:endParaRPr sz="1800">
              <a:solidFill>
                <a:srgbClr val="38761D"/>
              </a:solidFill>
            </a:endParaRPr>
          </a:p>
        </p:txBody>
      </p:sp>
      <p:sp>
        <p:nvSpPr>
          <p:cNvPr id="444" name="Google Shape;444;p36"/>
          <p:cNvSpPr/>
          <p:nvPr/>
        </p:nvSpPr>
        <p:spPr>
          <a:xfrm>
            <a:off x="5434875" y="1126300"/>
            <a:ext cx="956400" cy="2757900"/>
          </a:xfrm>
          <a:prstGeom prst="cube">
            <a:avLst>
              <a:gd name="adj" fmla="val 77711"/>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36"/>
          <p:cNvCxnSpPr/>
          <p:nvPr/>
        </p:nvCxnSpPr>
        <p:spPr>
          <a:xfrm>
            <a:off x="6815875" y="2404950"/>
            <a:ext cx="987600" cy="0"/>
          </a:xfrm>
          <a:prstGeom prst="straightConnector1">
            <a:avLst/>
          </a:prstGeom>
          <a:noFill/>
          <a:ln w="9525" cap="flat" cmpd="sng">
            <a:solidFill>
              <a:schemeClr val="dk2"/>
            </a:solidFill>
            <a:prstDash val="solid"/>
            <a:round/>
            <a:headEnd type="none" w="med" len="med"/>
            <a:tailEnd type="triangle" w="med" len="med"/>
          </a:ln>
        </p:spPr>
      </p:cxnSp>
      <p:sp>
        <p:nvSpPr>
          <p:cNvPr id="446" name="Google Shape;446;p36"/>
          <p:cNvSpPr txBox="1"/>
          <p:nvPr/>
        </p:nvSpPr>
        <p:spPr>
          <a:xfrm>
            <a:off x="6855200" y="2419200"/>
            <a:ext cx="987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a:t>
            </a:r>
            <a:endParaRPr sz="1800"/>
          </a:p>
          <a:p>
            <a:pPr marL="0" lvl="0" indent="0" algn="l" rtl="0">
              <a:spcBef>
                <a:spcPts val="0"/>
              </a:spcBef>
              <a:spcAft>
                <a:spcPts val="0"/>
              </a:spcAft>
              <a:buNone/>
            </a:pPr>
            <a:r>
              <a:rPr lang="en" sz="1800"/>
              <a:t>ReLU</a:t>
            </a:r>
            <a:endParaRPr sz="1800"/>
          </a:p>
        </p:txBody>
      </p:sp>
      <p:sp>
        <p:nvSpPr>
          <p:cNvPr id="447" name="Google Shape;447;p36"/>
          <p:cNvSpPr txBox="1"/>
          <p:nvPr/>
        </p:nvSpPr>
        <p:spPr>
          <a:xfrm>
            <a:off x="8071800" y="2160150"/>
            <a:ext cx="956400" cy="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448" name="Google Shape;448;p36"/>
          <p:cNvSpPr txBox="1"/>
          <p:nvPr/>
        </p:nvSpPr>
        <p:spPr>
          <a:xfrm>
            <a:off x="5300688" y="381793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10</a:t>
            </a:r>
            <a:endParaRPr sz="1800"/>
          </a:p>
        </p:txBody>
      </p:sp>
      <p:sp>
        <p:nvSpPr>
          <p:cNvPr id="449" name="Google Shape;449;p36"/>
          <p:cNvSpPr txBox="1"/>
          <p:nvPr/>
        </p:nvSpPr>
        <p:spPr>
          <a:xfrm>
            <a:off x="6047500" y="342630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24</a:t>
            </a:r>
            <a:endParaRPr sz="1800"/>
          </a:p>
        </p:txBody>
      </p:sp>
      <p:sp>
        <p:nvSpPr>
          <p:cNvPr id="450" name="Google Shape;450;p36"/>
          <p:cNvSpPr txBox="1"/>
          <p:nvPr/>
        </p:nvSpPr>
        <p:spPr>
          <a:xfrm>
            <a:off x="6411800" y="135312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24</a:t>
            </a:r>
            <a:endParaRPr sz="1800"/>
          </a:p>
        </p:txBody>
      </p:sp>
    </p:spTree>
    <p:extLst>
      <p:ext uri="{BB962C8B-B14F-4D97-AF65-F5344CB8AC3E}">
        <p14:creationId xmlns:p14="http://schemas.microsoft.com/office/powerpoint/2010/main" val="1791934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7"/>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a:p>
        </p:txBody>
      </p:sp>
      <p:sp>
        <p:nvSpPr>
          <p:cNvPr id="456" name="Google Shape;456;p37"/>
          <p:cNvSpPr txBox="1"/>
          <p:nvPr/>
        </p:nvSpPr>
        <p:spPr>
          <a:xfrm>
            <a:off x="114875" y="45525"/>
            <a:ext cx="8548200" cy="9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Preview</a:t>
            </a:r>
            <a:endParaRPr sz="1800"/>
          </a:p>
        </p:txBody>
      </p:sp>
      <p:pic>
        <p:nvPicPr>
          <p:cNvPr id="457" name="Google Shape;457;p37"/>
          <p:cNvPicPr preferRelativeResize="0"/>
          <p:nvPr/>
        </p:nvPicPr>
        <p:blipFill>
          <a:blip r:embed="rId3">
            <a:alphaModFix/>
          </a:blip>
          <a:stretch>
            <a:fillRect/>
          </a:stretch>
        </p:blipFill>
        <p:spPr>
          <a:xfrm>
            <a:off x="1414625" y="665225"/>
            <a:ext cx="6520285" cy="3907100"/>
          </a:xfrm>
          <a:prstGeom prst="rect">
            <a:avLst/>
          </a:prstGeom>
          <a:noFill/>
          <a:ln>
            <a:noFill/>
          </a:ln>
        </p:spPr>
      </p:pic>
      <p:sp>
        <p:nvSpPr>
          <p:cNvPr id="458" name="Google Shape;458;p37"/>
          <p:cNvSpPr txBox="1"/>
          <p:nvPr/>
        </p:nvSpPr>
        <p:spPr>
          <a:xfrm>
            <a:off x="7084175" y="45525"/>
            <a:ext cx="1967100" cy="5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[From recent Yann LeCun slides]</a:t>
            </a:r>
            <a:endParaRPr i="1"/>
          </a:p>
        </p:txBody>
      </p:sp>
    </p:spTree>
    <p:extLst>
      <p:ext uri="{BB962C8B-B14F-4D97-AF65-F5344CB8AC3E}">
        <p14:creationId xmlns:p14="http://schemas.microsoft.com/office/powerpoint/2010/main" val="2006256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0"/>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a:p>
        </p:txBody>
      </p:sp>
      <p:pic>
        <p:nvPicPr>
          <p:cNvPr id="495" name="Google Shape;495;p40"/>
          <p:cNvPicPr preferRelativeResize="0"/>
          <p:nvPr/>
        </p:nvPicPr>
        <p:blipFill>
          <a:blip r:embed="rId3">
            <a:alphaModFix/>
          </a:blip>
          <a:stretch>
            <a:fillRect/>
          </a:stretch>
        </p:blipFill>
        <p:spPr>
          <a:xfrm>
            <a:off x="0" y="244145"/>
            <a:ext cx="9143999" cy="4378919"/>
          </a:xfrm>
          <a:prstGeom prst="rect">
            <a:avLst/>
          </a:prstGeom>
          <a:noFill/>
          <a:ln>
            <a:noFill/>
          </a:ln>
        </p:spPr>
      </p:pic>
      <p:sp>
        <p:nvSpPr>
          <p:cNvPr id="496" name="Google Shape;496;p40"/>
          <p:cNvSpPr txBox="1"/>
          <p:nvPr/>
        </p:nvSpPr>
        <p:spPr>
          <a:xfrm>
            <a:off x="43175" y="-93463"/>
            <a:ext cx="2504100" cy="2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preview:</a:t>
            </a:r>
            <a:endParaRPr/>
          </a:p>
        </p:txBody>
      </p:sp>
    </p:spTree>
    <p:extLst>
      <p:ext uri="{BB962C8B-B14F-4D97-AF65-F5344CB8AC3E}">
        <p14:creationId xmlns:p14="http://schemas.microsoft.com/office/powerpoint/2010/main" val="434149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1"/>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48</a:t>
            </a:fld>
            <a:endParaRPr/>
          </a:p>
        </p:txBody>
      </p:sp>
      <p:sp>
        <p:nvSpPr>
          <p:cNvPr id="502" name="Google Shape;502;p41"/>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sp>
        <p:nvSpPr>
          <p:cNvPr id="503" name="Google Shape;503;p41"/>
          <p:cNvSpPr/>
          <p:nvPr/>
        </p:nvSpPr>
        <p:spPr>
          <a:xfrm>
            <a:off x="1267100" y="2304125"/>
            <a:ext cx="282300" cy="813900"/>
          </a:xfrm>
          <a:prstGeom prst="cube">
            <a:avLst>
              <a:gd name="adj" fmla="val 53382"/>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2863350" y="2569925"/>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41"/>
          <p:cNvCxnSpPr>
            <a:endCxn id="504" idx="2"/>
          </p:cNvCxnSpPr>
          <p:nvPr/>
        </p:nvCxnSpPr>
        <p:spPr>
          <a:xfrm rot="10800000" flipH="1">
            <a:off x="1373850" y="2711075"/>
            <a:ext cx="1489500" cy="399000"/>
          </a:xfrm>
          <a:prstGeom prst="straightConnector1">
            <a:avLst/>
          </a:prstGeom>
          <a:noFill/>
          <a:ln w="19050" cap="flat" cmpd="sng">
            <a:solidFill>
              <a:srgbClr val="000000"/>
            </a:solidFill>
            <a:prstDash val="solid"/>
            <a:round/>
            <a:headEnd type="none" w="med" len="med"/>
            <a:tailEnd type="none" w="med" len="med"/>
          </a:ln>
        </p:spPr>
      </p:cxnSp>
      <p:cxnSp>
        <p:nvCxnSpPr>
          <p:cNvPr id="506" name="Google Shape;506;p41"/>
          <p:cNvCxnSpPr>
            <a:endCxn id="504" idx="2"/>
          </p:cNvCxnSpPr>
          <p:nvPr/>
        </p:nvCxnSpPr>
        <p:spPr>
          <a:xfrm>
            <a:off x="1393350" y="2473775"/>
            <a:ext cx="1470000" cy="237300"/>
          </a:xfrm>
          <a:prstGeom prst="straightConnector1">
            <a:avLst/>
          </a:prstGeom>
          <a:noFill/>
          <a:ln w="19050" cap="flat" cmpd="sng">
            <a:solidFill>
              <a:srgbClr val="000000"/>
            </a:solidFill>
            <a:prstDash val="solid"/>
            <a:round/>
            <a:headEnd type="none" w="med" len="med"/>
            <a:tailEnd type="none" w="med" len="med"/>
          </a:ln>
        </p:spPr>
      </p:cxnSp>
      <p:cxnSp>
        <p:nvCxnSpPr>
          <p:cNvPr id="507" name="Google Shape;507;p41"/>
          <p:cNvCxnSpPr>
            <a:endCxn id="504" idx="2"/>
          </p:cNvCxnSpPr>
          <p:nvPr/>
        </p:nvCxnSpPr>
        <p:spPr>
          <a:xfrm>
            <a:off x="1529550" y="2324375"/>
            <a:ext cx="1333800" cy="386700"/>
          </a:xfrm>
          <a:prstGeom prst="straightConnector1">
            <a:avLst/>
          </a:prstGeom>
          <a:noFill/>
          <a:ln w="19050" cap="flat" cmpd="sng">
            <a:solidFill>
              <a:srgbClr val="000000"/>
            </a:solidFill>
            <a:prstDash val="solid"/>
            <a:round/>
            <a:headEnd type="none" w="med" len="med"/>
            <a:tailEnd type="none" w="med" len="med"/>
          </a:ln>
        </p:spPr>
      </p:cxnSp>
      <p:cxnSp>
        <p:nvCxnSpPr>
          <p:cNvPr id="508" name="Google Shape;508;p41"/>
          <p:cNvCxnSpPr>
            <a:endCxn id="504" idx="2"/>
          </p:cNvCxnSpPr>
          <p:nvPr/>
        </p:nvCxnSpPr>
        <p:spPr>
          <a:xfrm rot="10800000" flipH="1">
            <a:off x="1555650" y="2711075"/>
            <a:ext cx="1307700" cy="249600"/>
          </a:xfrm>
          <a:prstGeom prst="straightConnector1">
            <a:avLst/>
          </a:prstGeom>
          <a:noFill/>
          <a:ln w="19050" cap="flat" cmpd="sng">
            <a:solidFill>
              <a:srgbClr val="000000"/>
            </a:solidFill>
            <a:prstDash val="solid"/>
            <a:round/>
            <a:headEnd type="none" w="med" len="med"/>
            <a:tailEnd type="none" w="med" len="med"/>
          </a:ln>
        </p:spPr>
      </p:cxnSp>
      <p:sp>
        <p:nvSpPr>
          <p:cNvPr id="509" name="Google Shape;509;p41"/>
          <p:cNvSpPr txBox="1"/>
          <p:nvPr/>
        </p:nvSpPr>
        <p:spPr>
          <a:xfrm>
            <a:off x="1463200" y="3632125"/>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510" name="Google Shape;510;p41"/>
          <p:cNvSpPr txBox="1"/>
          <p:nvPr/>
        </p:nvSpPr>
        <p:spPr>
          <a:xfrm>
            <a:off x="1827500" y="1558950"/>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511" name="Google Shape;511;p41"/>
          <p:cNvSpPr txBox="1"/>
          <p:nvPr/>
        </p:nvSpPr>
        <p:spPr>
          <a:xfrm>
            <a:off x="792588" y="4023757"/>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512" name="Google Shape;512;p41"/>
          <p:cNvSpPr/>
          <p:nvPr/>
        </p:nvSpPr>
        <p:spPr>
          <a:xfrm>
            <a:off x="850575" y="13321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txBox="1"/>
          <p:nvPr/>
        </p:nvSpPr>
        <p:spPr>
          <a:xfrm>
            <a:off x="3108425" y="909750"/>
            <a:ext cx="36351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32x32x3 image</a:t>
            </a:r>
            <a:endParaRPr sz="2400">
              <a:solidFill>
                <a:srgbClr val="FF0000"/>
              </a:solidFill>
            </a:endParaRPr>
          </a:p>
          <a:p>
            <a:pPr marL="0" lvl="0" indent="0" algn="l" rtl="0">
              <a:spcBef>
                <a:spcPts val="0"/>
              </a:spcBef>
              <a:spcAft>
                <a:spcPts val="0"/>
              </a:spcAft>
              <a:buNone/>
            </a:pPr>
            <a:r>
              <a:rPr lang="en" sz="2400">
                <a:solidFill>
                  <a:srgbClr val="0000FF"/>
                </a:solidFill>
              </a:rPr>
              <a:t>5x5x3 filter</a:t>
            </a:r>
            <a:endParaRPr sz="2400">
              <a:solidFill>
                <a:srgbClr val="0000FF"/>
              </a:solidFill>
            </a:endParaRPr>
          </a:p>
        </p:txBody>
      </p:sp>
      <p:cxnSp>
        <p:nvCxnSpPr>
          <p:cNvPr id="514" name="Google Shape;514;p41"/>
          <p:cNvCxnSpPr/>
          <p:nvPr/>
        </p:nvCxnSpPr>
        <p:spPr>
          <a:xfrm flipH="1">
            <a:off x="1977350" y="1151525"/>
            <a:ext cx="984300" cy="233100"/>
          </a:xfrm>
          <a:prstGeom prst="straightConnector1">
            <a:avLst/>
          </a:prstGeom>
          <a:noFill/>
          <a:ln w="9525" cap="flat" cmpd="sng">
            <a:solidFill>
              <a:srgbClr val="FF0000"/>
            </a:solidFill>
            <a:prstDash val="solid"/>
            <a:round/>
            <a:headEnd type="none" w="med" len="med"/>
            <a:tailEnd type="triangle" w="med" len="med"/>
          </a:ln>
        </p:spPr>
      </p:cxnSp>
      <p:cxnSp>
        <p:nvCxnSpPr>
          <p:cNvPr id="515" name="Google Shape;515;p41"/>
          <p:cNvCxnSpPr/>
          <p:nvPr/>
        </p:nvCxnSpPr>
        <p:spPr>
          <a:xfrm flipH="1">
            <a:off x="1666350" y="1635050"/>
            <a:ext cx="1398900" cy="543900"/>
          </a:xfrm>
          <a:prstGeom prst="straightConnector1">
            <a:avLst/>
          </a:prstGeom>
          <a:noFill/>
          <a:ln w="9525" cap="flat" cmpd="sng">
            <a:solidFill>
              <a:srgbClr val="0000FF"/>
            </a:solidFill>
            <a:prstDash val="solid"/>
            <a:round/>
            <a:headEnd type="none" w="med" len="med"/>
            <a:tailEnd type="triangle" w="med" len="med"/>
          </a:ln>
        </p:spPr>
      </p:cxnSp>
      <p:cxnSp>
        <p:nvCxnSpPr>
          <p:cNvPr id="516" name="Google Shape;516;p41"/>
          <p:cNvCxnSpPr/>
          <p:nvPr/>
        </p:nvCxnSpPr>
        <p:spPr>
          <a:xfrm>
            <a:off x="3600600" y="2714375"/>
            <a:ext cx="2365800" cy="0"/>
          </a:xfrm>
          <a:prstGeom prst="straightConnector1">
            <a:avLst/>
          </a:prstGeom>
          <a:noFill/>
          <a:ln w="9525" cap="flat" cmpd="sng">
            <a:solidFill>
              <a:schemeClr val="dk2"/>
            </a:solidFill>
            <a:prstDash val="solid"/>
            <a:round/>
            <a:headEnd type="none" w="med" len="med"/>
            <a:tailEnd type="triangle" w="med" len="med"/>
          </a:ln>
        </p:spPr>
      </p:cxnSp>
      <p:sp>
        <p:nvSpPr>
          <p:cNvPr id="517" name="Google Shape;517;p41"/>
          <p:cNvSpPr txBox="1"/>
          <p:nvPr/>
        </p:nvSpPr>
        <p:spPr>
          <a:xfrm>
            <a:off x="3471125" y="2852225"/>
            <a:ext cx="3272400" cy="8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convolve (slide) over all spatial locations</a:t>
            </a:r>
            <a:endParaRPr sz="1800"/>
          </a:p>
        </p:txBody>
      </p:sp>
      <p:sp>
        <p:nvSpPr>
          <p:cNvPr id="518" name="Google Shape;518;p41"/>
          <p:cNvSpPr/>
          <p:nvPr/>
        </p:nvSpPr>
        <p:spPr>
          <a:xfrm>
            <a:off x="6703650" y="1332125"/>
            <a:ext cx="956400" cy="2757900"/>
          </a:xfrm>
          <a:prstGeom prst="cube">
            <a:avLst>
              <a:gd name="adj" fmla="val 90357"/>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txBox="1"/>
          <p:nvPr/>
        </p:nvSpPr>
        <p:spPr>
          <a:xfrm>
            <a:off x="6709050" y="664950"/>
            <a:ext cx="1804500" cy="5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FF"/>
                </a:solidFill>
              </a:rPr>
              <a:t>activation map</a:t>
            </a:r>
            <a:endParaRPr sz="1800" b="1">
              <a:solidFill>
                <a:srgbClr val="0000FF"/>
              </a:solidFill>
            </a:endParaRPr>
          </a:p>
        </p:txBody>
      </p:sp>
      <p:sp>
        <p:nvSpPr>
          <p:cNvPr id="520" name="Google Shape;520;p41"/>
          <p:cNvSpPr txBox="1"/>
          <p:nvPr/>
        </p:nvSpPr>
        <p:spPr>
          <a:xfrm>
            <a:off x="6588144" y="4045604"/>
            <a:ext cx="3282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1</a:t>
            </a:r>
            <a:endParaRPr sz="1800"/>
          </a:p>
        </p:txBody>
      </p:sp>
      <p:sp>
        <p:nvSpPr>
          <p:cNvPr id="521" name="Google Shape;521;p41"/>
          <p:cNvSpPr txBox="1"/>
          <p:nvPr/>
        </p:nvSpPr>
        <p:spPr>
          <a:xfrm>
            <a:off x="7255653" y="3589925"/>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28</a:t>
            </a:r>
            <a:endParaRPr sz="1800" b="1"/>
          </a:p>
        </p:txBody>
      </p:sp>
      <p:sp>
        <p:nvSpPr>
          <p:cNvPr id="522" name="Google Shape;522;p41"/>
          <p:cNvSpPr txBox="1"/>
          <p:nvPr/>
        </p:nvSpPr>
        <p:spPr>
          <a:xfrm>
            <a:off x="7660053" y="2178938"/>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28</a:t>
            </a:r>
            <a:endParaRPr sz="1800" b="1"/>
          </a:p>
        </p:txBody>
      </p:sp>
    </p:spTree>
    <p:extLst>
      <p:ext uri="{BB962C8B-B14F-4D97-AF65-F5344CB8AC3E}">
        <p14:creationId xmlns:p14="http://schemas.microsoft.com/office/powerpoint/2010/main" val="3338699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a:p>
        </p:txBody>
      </p:sp>
      <p:graphicFrame>
        <p:nvGraphicFramePr>
          <p:cNvPr id="528" name="Google Shape;528;p42"/>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529" name="Google Shape;529;p42"/>
          <p:cNvSpPr txBox="1"/>
          <p:nvPr/>
        </p:nvSpPr>
        <p:spPr>
          <a:xfrm>
            <a:off x="3734100" y="13388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p:txBody>
      </p:sp>
      <p:sp>
        <p:nvSpPr>
          <p:cNvPr id="530" name="Google Shape;530;p42"/>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31" name="Google Shape;531;p42"/>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32" name="Google Shape;532;p42"/>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spTree>
    <p:extLst>
      <p:ext uri="{BB962C8B-B14F-4D97-AF65-F5344CB8AC3E}">
        <p14:creationId xmlns:p14="http://schemas.microsoft.com/office/powerpoint/2010/main" val="170263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lide Number Placeholder 3"/>
          <p:cNvSpPr>
            <a:spLocks noGrp="1"/>
          </p:cNvSpPr>
          <p:nvPr>
            <p:ph type="sldNum" sz="quarter" idx="4294967295"/>
          </p:nvPr>
        </p:nvSpPr>
        <p:spPr>
          <a:xfrm>
            <a:off x="8626997" y="4963887"/>
            <a:ext cx="541565" cy="179614"/>
          </a:xfrm>
          <a:prstGeom prst="rect">
            <a:avLst/>
          </a:prstGeom>
        </p:spPr>
        <p:txBody>
          <a:bodyPr lIns="71323" tIns="35662" rIns="71323" bIns="35662"/>
          <a:lstStyle/>
          <a:p>
            <a:fld id="{B407C22E-B569-3F45-AA7E-FB87386D782C}" type="slidenum">
              <a:rPr lang="en-US"/>
              <a:pPr/>
              <a:t>5</a:t>
            </a:fld>
            <a:endParaRPr lang="en-US" dirty="0"/>
          </a:p>
        </p:txBody>
      </p:sp>
      <p:sp>
        <p:nvSpPr>
          <p:cNvPr id="6146" name="Line 2"/>
          <p:cNvSpPr>
            <a:spLocks noChangeShapeType="1"/>
          </p:cNvSpPr>
          <p:nvPr/>
        </p:nvSpPr>
        <p:spPr bwMode="auto">
          <a:xfrm>
            <a:off x="3039480" y="2994077"/>
            <a:ext cx="2376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600" y="1195688"/>
            <a:ext cx="1167480" cy="75608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400" y="2410816"/>
            <a:ext cx="1044360" cy="114924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57" name="Text Box 13"/>
          <p:cNvSpPr txBox="1">
            <a:spLocks noChangeArrowheads="1"/>
          </p:cNvSpPr>
          <p:nvPr/>
        </p:nvSpPr>
        <p:spPr bwMode="auto">
          <a:xfrm>
            <a:off x="6692040" y="2870945"/>
            <a:ext cx="98280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700" dirty="0">
                <a:latin typeface="Helvetica Neue Light" charset="0"/>
                <a:ea typeface="Helvetica Neue Light" charset="0"/>
                <a:cs typeface="Helvetica Neue Light" charset="0"/>
              </a:rPr>
              <a:t>\ˈd  </a:t>
            </a:r>
            <a:r>
              <a:rPr lang="en-US" sz="1700" dirty="0" err="1">
                <a:latin typeface="Helvetica Neue Light" charset="0"/>
                <a:ea typeface="Helvetica Neue Light" charset="0"/>
                <a:cs typeface="Helvetica Neue Light" charset="0"/>
              </a:rPr>
              <a:t>ē</a:t>
            </a:r>
            <a:r>
              <a:rPr lang="en-US" sz="1700" dirty="0">
                <a:latin typeface="Helvetica Neue Light" charset="0"/>
                <a:ea typeface="Helvetica Neue Light" charset="0"/>
                <a:cs typeface="Helvetica Neue Light" charset="0"/>
              </a:rPr>
              <a:t>  p\</a:t>
            </a:r>
          </a:p>
        </p:txBody>
      </p:sp>
      <p:sp>
        <p:nvSpPr>
          <p:cNvPr id="6158" name="Line 14"/>
          <p:cNvSpPr>
            <a:spLocks noChangeShapeType="1"/>
          </p:cNvSpPr>
          <p:nvPr/>
        </p:nvSpPr>
        <p:spPr bwMode="auto">
          <a:xfrm>
            <a:off x="6356160" y="1548886"/>
            <a:ext cx="2754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59" name="Line 15"/>
          <p:cNvSpPr>
            <a:spLocks noChangeShapeType="1"/>
          </p:cNvSpPr>
          <p:nvPr/>
        </p:nvSpPr>
        <p:spPr bwMode="auto">
          <a:xfrm>
            <a:off x="3039480" y="1548886"/>
            <a:ext cx="2376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60" name="Line 16"/>
          <p:cNvSpPr>
            <a:spLocks noChangeShapeType="1"/>
          </p:cNvSpPr>
          <p:nvPr/>
        </p:nvSpPr>
        <p:spPr bwMode="auto">
          <a:xfrm flipV="1">
            <a:off x="4177800" y="1543050"/>
            <a:ext cx="1080000" cy="5829"/>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61" name="Text Box 17"/>
          <p:cNvSpPr txBox="1">
            <a:spLocks noChangeArrowheads="1"/>
          </p:cNvSpPr>
          <p:nvPr/>
        </p:nvSpPr>
        <p:spPr bwMode="auto">
          <a:xfrm>
            <a:off x="3257550" y="1907483"/>
            <a:ext cx="125730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408"/>
              </a:spcAft>
              <a:buSzPct val="45000"/>
            </a:pPr>
            <a:r>
              <a:rPr lang="en-US" dirty="0">
                <a:solidFill>
                  <a:srgbClr val="000000"/>
                </a:solidFill>
                <a:latin typeface="Droid Sans" charset="0"/>
                <a:ea typeface="Droid Sans" charset="0"/>
                <a:cs typeface="Droid Sans" charset="0"/>
              </a:rPr>
              <a:t>fixed</a:t>
            </a:r>
          </a:p>
        </p:txBody>
      </p:sp>
      <p:sp>
        <p:nvSpPr>
          <p:cNvPr id="6163" name="Text Box 19"/>
          <p:cNvSpPr txBox="1">
            <a:spLocks noChangeArrowheads="1"/>
          </p:cNvSpPr>
          <p:nvPr/>
        </p:nvSpPr>
        <p:spPr bwMode="auto">
          <a:xfrm>
            <a:off x="5257800" y="1907483"/>
            <a:ext cx="108585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408"/>
              </a:spcAft>
              <a:buSzPct val="45000"/>
            </a:pPr>
            <a:r>
              <a:rPr lang="en-US" dirty="0">
                <a:latin typeface="Droid Sans" charset="0"/>
                <a:ea typeface="Droid Sans" charset="0"/>
                <a:cs typeface="Droid Sans" charset="0"/>
              </a:rPr>
              <a:t>learned</a:t>
            </a:r>
          </a:p>
        </p:txBody>
      </p:sp>
      <p:sp>
        <p:nvSpPr>
          <p:cNvPr id="6164" name="Rectangle 20"/>
          <p:cNvSpPr>
            <a:spLocks noChangeArrowheads="1"/>
          </p:cNvSpPr>
          <p:nvPr/>
        </p:nvSpPr>
        <p:spPr bwMode="auto">
          <a:xfrm>
            <a:off x="5257800" y="1221611"/>
            <a:ext cx="1077840" cy="622146"/>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your favorite</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classifier</a:t>
            </a:r>
          </a:p>
        </p:txBody>
      </p:sp>
      <p:sp>
        <p:nvSpPr>
          <p:cNvPr id="6166" name="Rectangle 22"/>
          <p:cNvSpPr>
            <a:spLocks noChangeArrowheads="1"/>
          </p:cNvSpPr>
          <p:nvPr/>
        </p:nvSpPr>
        <p:spPr bwMode="auto">
          <a:xfrm>
            <a:off x="3304080" y="1221611"/>
            <a:ext cx="1210770" cy="622146"/>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hand-crafted</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 features</a:t>
            </a:r>
          </a:p>
          <a:p>
            <a:pPr>
              <a:tabLst>
                <a:tab pos="512175" algn="l"/>
              </a:tabLst>
            </a:pPr>
            <a:r>
              <a:rPr lang="en-US" sz="1400" dirty="0">
                <a:solidFill>
                  <a:srgbClr val="000000"/>
                </a:solidFill>
                <a:latin typeface="Helvetica Neue Light" charset="0"/>
                <a:ea typeface="Helvetica Neue Light" charset="0"/>
                <a:cs typeface="Helvetica Neue Light" charset="0"/>
              </a:rPr>
              <a:t>SIFT/HOG</a:t>
            </a:r>
          </a:p>
        </p:txBody>
      </p:sp>
      <p:sp>
        <p:nvSpPr>
          <p:cNvPr id="6168" name="Text Box 24"/>
          <p:cNvSpPr txBox="1">
            <a:spLocks noChangeArrowheads="1"/>
          </p:cNvSpPr>
          <p:nvPr/>
        </p:nvSpPr>
        <p:spPr bwMode="auto">
          <a:xfrm>
            <a:off x="6692040" y="1425752"/>
            <a:ext cx="77760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700">
                <a:latin typeface="Helvetica Neue Light" charset="0"/>
                <a:ea typeface="Helvetica Neue Light" charset="0"/>
                <a:cs typeface="Helvetica Neue Light" charset="0"/>
              </a:rPr>
              <a:t>“car”</a:t>
            </a:r>
          </a:p>
        </p:txBody>
      </p:sp>
      <p:sp>
        <p:nvSpPr>
          <p:cNvPr id="6170" name="Line 26"/>
          <p:cNvSpPr>
            <a:spLocks noChangeShapeType="1"/>
          </p:cNvSpPr>
          <p:nvPr/>
        </p:nvSpPr>
        <p:spPr bwMode="auto">
          <a:xfrm>
            <a:off x="3039480" y="4390662"/>
            <a:ext cx="237600" cy="108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6179" name="Text Box 35"/>
          <p:cNvSpPr txBox="1">
            <a:spLocks noChangeArrowheads="1"/>
          </p:cNvSpPr>
          <p:nvPr/>
        </p:nvSpPr>
        <p:spPr bwMode="auto">
          <a:xfrm>
            <a:off x="6692040" y="4267531"/>
            <a:ext cx="77760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700">
                <a:latin typeface="Helvetica Neue Light" charset="0"/>
                <a:ea typeface="Helvetica Neue Light" charset="0"/>
                <a:cs typeface="Helvetica Neue Light" charset="0"/>
              </a:rPr>
              <a:t>“+”</a:t>
            </a:r>
          </a:p>
        </p:txBody>
      </p:sp>
      <p:sp>
        <p:nvSpPr>
          <p:cNvPr id="6180" name="Text Box 36"/>
          <p:cNvSpPr txBox="1">
            <a:spLocks noChangeArrowheads="1"/>
          </p:cNvSpPr>
          <p:nvPr/>
        </p:nvSpPr>
        <p:spPr bwMode="auto">
          <a:xfrm>
            <a:off x="986830" y="4190842"/>
            <a:ext cx="2175773" cy="4093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3072" rIns="63678" bIns="3184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pPr algn="just"/>
            <a:r>
              <a:rPr lang="en-US" dirty="0">
                <a:latin typeface="Helvetica Neue Light" charset="0"/>
                <a:ea typeface="Helvetica Neue Light" charset="0"/>
                <a:cs typeface="Helvetica Neue Light" charset="0"/>
              </a:rPr>
              <a:t>This burrito place</a:t>
            </a:r>
          </a:p>
          <a:p>
            <a:pPr algn="just"/>
            <a:r>
              <a:rPr lang="en-US" dirty="0">
                <a:latin typeface="Helvetica Neue Light" charset="0"/>
                <a:ea typeface="Helvetica Neue Light" charset="0"/>
                <a:cs typeface="Helvetica Neue Light" charset="0"/>
              </a:rPr>
              <a:t>is yummy and fun!</a:t>
            </a:r>
          </a:p>
        </p:txBody>
      </p:sp>
      <p:sp>
        <p:nvSpPr>
          <p:cNvPr id="6182" name="Text Box 38"/>
          <p:cNvSpPr txBox="1">
            <a:spLocks noChangeArrowheads="1"/>
          </p:cNvSpPr>
          <p:nvPr/>
        </p:nvSpPr>
        <p:spPr bwMode="auto">
          <a:xfrm>
            <a:off x="1200240" y="859774"/>
            <a:ext cx="108864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1700" dirty="0">
                <a:solidFill>
                  <a:srgbClr val="000080"/>
                </a:solidFill>
                <a:latin typeface="Helvetica Neue Medium" charset="0"/>
                <a:ea typeface="Helvetica Neue Medium" charset="0"/>
                <a:cs typeface="Helvetica Neue Medium" charset="0"/>
              </a:rPr>
              <a:t>VISION</a:t>
            </a:r>
          </a:p>
        </p:txBody>
      </p:sp>
      <p:sp>
        <p:nvSpPr>
          <p:cNvPr id="6183" name="Text Box 39"/>
          <p:cNvSpPr txBox="1">
            <a:spLocks noChangeArrowheads="1"/>
          </p:cNvSpPr>
          <p:nvPr/>
        </p:nvSpPr>
        <p:spPr bwMode="auto">
          <a:xfrm>
            <a:off x="1201320" y="2284443"/>
            <a:ext cx="108864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1700" dirty="0">
                <a:solidFill>
                  <a:srgbClr val="000080"/>
                </a:solidFill>
                <a:latin typeface="Helvetica Neue Medium" charset="0"/>
                <a:ea typeface="Helvetica Neue Medium" charset="0"/>
                <a:cs typeface="Helvetica Neue Medium" charset="0"/>
              </a:rPr>
              <a:t>SPEECH</a:t>
            </a:r>
          </a:p>
        </p:txBody>
      </p:sp>
      <p:sp>
        <p:nvSpPr>
          <p:cNvPr id="6184" name="Text Box 40"/>
          <p:cNvSpPr txBox="1">
            <a:spLocks noChangeArrowheads="1"/>
          </p:cNvSpPr>
          <p:nvPr/>
        </p:nvSpPr>
        <p:spPr bwMode="auto">
          <a:xfrm>
            <a:off x="1201320" y="3826844"/>
            <a:ext cx="1088640" cy="2927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3678" tIns="46816" rIns="63678" bIns="3184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1700">
                <a:solidFill>
                  <a:srgbClr val="000080"/>
                </a:solidFill>
                <a:latin typeface="Helvetica Neue Medium" charset="0"/>
                <a:ea typeface="Helvetica Neue Medium" charset="0"/>
                <a:cs typeface="Helvetica Neue Medium" charset="0"/>
              </a:rPr>
              <a:t>NLP</a:t>
            </a:r>
          </a:p>
        </p:txBody>
      </p:sp>
      <p:sp>
        <p:nvSpPr>
          <p:cNvPr id="47" name="Line 14"/>
          <p:cNvSpPr>
            <a:spLocks noChangeShapeType="1"/>
          </p:cNvSpPr>
          <p:nvPr/>
        </p:nvSpPr>
        <p:spPr bwMode="auto">
          <a:xfrm>
            <a:off x="6356160" y="3013327"/>
            <a:ext cx="2754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48" name="Line 16"/>
          <p:cNvSpPr>
            <a:spLocks noChangeShapeType="1"/>
          </p:cNvSpPr>
          <p:nvPr/>
        </p:nvSpPr>
        <p:spPr bwMode="auto">
          <a:xfrm flipV="1">
            <a:off x="4177800" y="3007491"/>
            <a:ext cx="1080000" cy="5829"/>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49" name="Text Box 17"/>
          <p:cNvSpPr txBox="1">
            <a:spLocks noChangeArrowheads="1"/>
          </p:cNvSpPr>
          <p:nvPr/>
        </p:nvSpPr>
        <p:spPr bwMode="auto">
          <a:xfrm>
            <a:off x="3257550" y="3371925"/>
            <a:ext cx="125730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408"/>
              </a:spcAft>
              <a:buSzPct val="45000"/>
            </a:pPr>
            <a:r>
              <a:rPr lang="en-US" dirty="0">
                <a:solidFill>
                  <a:srgbClr val="000000"/>
                </a:solidFill>
                <a:latin typeface="Droid Sans" charset="0"/>
                <a:ea typeface="Droid Sans" charset="0"/>
                <a:cs typeface="Droid Sans" charset="0"/>
              </a:rPr>
              <a:t>fixed</a:t>
            </a:r>
          </a:p>
        </p:txBody>
      </p:sp>
      <p:sp>
        <p:nvSpPr>
          <p:cNvPr id="50" name="Text Box 19"/>
          <p:cNvSpPr txBox="1">
            <a:spLocks noChangeArrowheads="1"/>
          </p:cNvSpPr>
          <p:nvPr/>
        </p:nvSpPr>
        <p:spPr bwMode="auto">
          <a:xfrm>
            <a:off x="5257800" y="3371925"/>
            <a:ext cx="108585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408"/>
              </a:spcAft>
              <a:buSzPct val="45000"/>
            </a:pPr>
            <a:r>
              <a:rPr lang="en-US" dirty="0">
                <a:latin typeface="Droid Sans" charset="0"/>
                <a:ea typeface="Droid Sans" charset="0"/>
                <a:cs typeface="Droid Sans" charset="0"/>
              </a:rPr>
              <a:t>learned</a:t>
            </a:r>
          </a:p>
        </p:txBody>
      </p:sp>
      <p:sp>
        <p:nvSpPr>
          <p:cNvPr id="51" name="Rectangle 20"/>
          <p:cNvSpPr>
            <a:spLocks noChangeArrowheads="1"/>
          </p:cNvSpPr>
          <p:nvPr/>
        </p:nvSpPr>
        <p:spPr bwMode="auto">
          <a:xfrm>
            <a:off x="5257800" y="2686052"/>
            <a:ext cx="1077840" cy="622146"/>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your favorite</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classifier</a:t>
            </a:r>
          </a:p>
        </p:txBody>
      </p:sp>
      <p:sp>
        <p:nvSpPr>
          <p:cNvPr id="52" name="Rectangle 22"/>
          <p:cNvSpPr>
            <a:spLocks noChangeArrowheads="1"/>
          </p:cNvSpPr>
          <p:nvPr/>
        </p:nvSpPr>
        <p:spPr bwMode="auto">
          <a:xfrm>
            <a:off x="3304080" y="2686052"/>
            <a:ext cx="1210770" cy="622146"/>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hand-crafted</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 features</a:t>
            </a:r>
          </a:p>
          <a:p>
            <a:pPr>
              <a:tabLst>
                <a:tab pos="512175" algn="l"/>
              </a:tabLst>
            </a:pPr>
            <a:r>
              <a:rPr lang="en-US" sz="1400" dirty="0">
                <a:solidFill>
                  <a:srgbClr val="000000"/>
                </a:solidFill>
                <a:latin typeface="Helvetica Neue Light" charset="0"/>
                <a:ea typeface="Helvetica Neue Light" charset="0"/>
                <a:cs typeface="Helvetica Neue Light" charset="0"/>
              </a:rPr>
              <a:t>MFCC</a:t>
            </a:r>
          </a:p>
        </p:txBody>
      </p:sp>
      <p:sp>
        <p:nvSpPr>
          <p:cNvPr id="53" name="Line 14"/>
          <p:cNvSpPr>
            <a:spLocks noChangeShapeType="1"/>
          </p:cNvSpPr>
          <p:nvPr/>
        </p:nvSpPr>
        <p:spPr bwMode="auto">
          <a:xfrm>
            <a:off x="6356160" y="4396353"/>
            <a:ext cx="275400" cy="108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54" name="Line 16"/>
          <p:cNvSpPr>
            <a:spLocks noChangeShapeType="1"/>
          </p:cNvSpPr>
          <p:nvPr/>
        </p:nvSpPr>
        <p:spPr bwMode="auto">
          <a:xfrm flipV="1">
            <a:off x="4177800" y="4390517"/>
            <a:ext cx="1080000" cy="5829"/>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4697" tIns="32349" rIns="64697" bIns="32349"/>
          <a:lstStyle/>
          <a:p>
            <a:endParaRPr lang="en-US">
              <a:latin typeface="Helvetica Neue Light" charset="0"/>
              <a:ea typeface="Helvetica Neue Light" charset="0"/>
              <a:cs typeface="Helvetica Neue Light" charset="0"/>
            </a:endParaRPr>
          </a:p>
        </p:txBody>
      </p:sp>
      <p:sp>
        <p:nvSpPr>
          <p:cNvPr id="55" name="Text Box 17"/>
          <p:cNvSpPr txBox="1">
            <a:spLocks noChangeArrowheads="1"/>
          </p:cNvSpPr>
          <p:nvPr/>
        </p:nvSpPr>
        <p:spPr bwMode="auto">
          <a:xfrm>
            <a:off x="3257550" y="4754949"/>
            <a:ext cx="125730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408"/>
              </a:spcAft>
              <a:buSzPct val="45000"/>
            </a:pPr>
            <a:r>
              <a:rPr lang="en-US" dirty="0">
                <a:solidFill>
                  <a:srgbClr val="000000"/>
                </a:solidFill>
                <a:latin typeface="Droid Sans" charset="0"/>
                <a:ea typeface="Droid Sans" charset="0"/>
                <a:cs typeface="Droid Sans" charset="0"/>
              </a:rPr>
              <a:t>fixed</a:t>
            </a:r>
          </a:p>
        </p:txBody>
      </p:sp>
      <p:sp>
        <p:nvSpPr>
          <p:cNvPr id="56" name="Text Box 19"/>
          <p:cNvSpPr txBox="1">
            <a:spLocks noChangeArrowheads="1"/>
          </p:cNvSpPr>
          <p:nvPr/>
        </p:nvSpPr>
        <p:spPr bwMode="auto">
          <a:xfrm>
            <a:off x="5257800" y="4754949"/>
            <a:ext cx="1085850" cy="217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408"/>
              </a:spcAft>
              <a:buSzPct val="45000"/>
            </a:pPr>
            <a:r>
              <a:rPr lang="en-US" dirty="0">
                <a:latin typeface="Droid Sans" charset="0"/>
                <a:ea typeface="Droid Sans" charset="0"/>
                <a:cs typeface="Droid Sans" charset="0"/>
              </a:rPr>
              <a:t>learned</a:t>
            </a:r>
          </a:p>
        </p:txBody>
      </p:sp>
      <p:sp>
        <p:nvSpPr>
          <p:cNvPr id="57" name="Rectangle 20"/>
          <p:cNvSpPr>
            <a:spLocks noChangeArrowheads="1"/>
          </p:cNvSpPr>
          <p:nvPr/>
        </p:nvSpPr>
        <p:spPr bwMode="auto">
          <a:xfrm>
            <a:off x="5257800" y="4069079"/>
            <a:ext cx="1077840" cy="622146"/>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your favorite</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classifier</a:t>
            </a:r>
          </a:p>
        </p:txBody>
      </p:sp>
      <p:sp>
        <p:nvSpPr>
          <p:cNvPr id="58" name="Rectangle 22"/>
          <p:cNvSpPr>
            <a:spLocks noChangeArrowheads="1"/>
          </p:cNvSpPr>
          <p:nvPr/>
        </p:nvSpPr>
        <p:spPr bwMode="auto">
          <a:xfrm>
            <a:off x="3304080" y="4069079"/>
            <a:ext cx="1210770" cy="622146"/>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782" tIns="62175" rIns="82782" bIns="50943" anchor="ctr"/>
          <a:lstStyle/>
          <a:p>
            <a:pPr>
              <a:tabLst>
                <a:tab pos="512175" algn="l"/>
              </a:tabLst>
            </a:pPr>
            <a:r>
              <a:rPr lang="en-US" sz="1400" dirty="0">
                <a:solidFill>
                  <a:srgbClr val="000000"/>
                </a:solidFill>
                <a:latin typeface="Helvetica Neue Light" charset="0"/>
                <a:ea typeface="Helvetica Neue Light" charset="0"/>
                <a:cs typeface="Helvetica Neue Light" charset="0"/>
              </a:rPr>
              <a:t>hand-crafted</a:t>
            </a:r>
            <a:br>
              <a:rPr lang="en-US" sz="1400" dirty="0">
                <a:solidFill>
                  <a:srgbClr val="000000"/>
                </a:solidFill>
                <a:latin typeface="Helvetica Neue Light" charset="0"/>
                <a:ea typeface="Helvetica Neue Light" charset="0"/>
                <a:cs typeface="Helvetica Neue Light" charset="0"/>
              </a:rPr>
            </a:br>
            <a:r>
              <a:rPr lang="en-US" sz="1400" dirty="0">
                <a:solidFill>
                  <a:srgbClr val="000000"/>
                </a:solidFill>
                <a:latin typeface="Helvetica Neue Light" charset="0"/>
                <a:ea typeface="Helvetica Neue Light" charset="0"/>
                <a:cs typeface="Helvetica Neue Light" charset="0"/>
              </a:rPr>
              <a:t> features</a:t>
            </a:r>
          </a:p>
          <a:p>
            <a:pPr>
              <a:tabLst>
                <a:tab pos="512175" algn="l"/>
              </a:tabLst>
            </a:pPr>
            <a:r>
              <a:rPr lang="en-US" sz="1400" dirty="0">
                <a:solidFill>
                  <a:srgbClr val="000000"/>
                </a:solidFill>
                <a:latin typeface="Helvetica Neue Light" charset="0"/>
                <a:ea typeface="Helvetica Neue Light" charset="0"/>
                <a:cs typeface="Helvetica Neue Light" charset="0"/>
              </a:rPr>
              <a:t>Bag-of-words</a:t>
            </a:r>
          </a:p>
        </p:txBody>
      </p:sp>
      <p:sp>
        <p:nvSpPr>
          <p:cNvPr id="37" name="Rectangle 36"/>
          <p:cNvSpPr/>
          <p:nvPr/>
        </p:nvSpPr>
        <p:spPr>
          <a:xfrm>
            <a:off x="254281" y="4843908"/>
            <a:ext cx="1611282" cy="241298"/>
          </a:xfrm>
          <a:prstGeom prst="rect">
            <a:avLst/>
          </a:prstGeom>
        </p:spPr>
        <p:txBody>
          <a:bodyPr wrap="square" lIns="71323" tIns="35662" rIns="71323" bIns="35662">
            <a:spAutoFit/>
          </a:bodyPr>
          <a:lstStyle/>
          <a:p>
            <a:pPr>
              <a:defRPr/>
            </a:pPr>
            <a:r>
              <a:rPr lang="en-US" sz="1100" dirty="0">
                <a:solidFill>
                  <a:schemeClr val="bg1">
                    <a:lumMod val="65000"/>
                  </a:schemeClr>
                </a:solidFill>
                <a:latin typeface="Arial" charset="0"/>
                <a:ea typeface="Arial" charset="0"/>
                <a:cs typeface="Arial" charset="0"/>
              </a:rPr>
              <a:t>Yann </a:t>
            </a:r>
            <a:r>
              <a:rPr lang="en-US" sz="1100" dirty="0" err="1">
                <a:solidFill>
                  <a:schemeClr val="bg1">
                    <a:lumMod val="65000"/>
                  </a:schemeClr>
                </a:solidFill>
                <a:latin typeface="Arial" charset="0"/>
                <a:ea typeface="Arial" charset="0"/>
                <a:cs typeface="Arial" charset="0"/>
              </a:rPr>
              <a:t>LeCun</a:t>
            </a:r>
            <a:endParaRPr lang="en-US" sz="1100" dirty="0">
              <a:solidFill>
                <a:schemeClr val="bg1">
                  <a:lumMod val="65000"/>
                </a:schemeClr>
              </a:solidFill>
              <a:latin typeface="Arial" charset="0"/>
              <a:ea typeface="Arial" charset="0"/>
              <a:cs typeface="Arial" charset="0"/>
            </a:endParaRPr>
          </a:p>
        </p:txBody>
      </p:sp>
      <p:sp>
        <p:nvSpPr>
          <p:cNvPr id="38" name="Title 1"/>
          <p:cNvSpPr>
            <a:spLocks noGrp="1"/>
          </p:cNvSpPr>
          <p:nvPr>
            <p:ph type="title"/>
          </p:nvPr>
        </p:nvSpPr>
        <p:spPr/>
        <p:txBody>
          <a:bodyPr/>
          <a:lstStyle/>
          <a:p>
            <a:r>
              <a:rPr lang="en-US" dirty="0"/>
              <a:t>Traditional Machine Learning</a:t>
            </a:r>
          </a:p>
        </p:txBody>
      </p:sp>
    </p:spTree>
    <p:extLst>
      <p:ext uri="{BB962C8B-B14F-4D97-AF65-F5344CB8AC3E}">
        <p14:creationId xmlns:p14="http://schemas.microsoft.com/office/powerpoint/2010/main" val="22606498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3"/>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a:p>
        </p:txBody>
      </p:sp>
      <p:graphicFrame>
        <p:nvGraphicFramePr>
          <p:cNvPr id="538" name="Google Shape;538;p43"/>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539" name="Google Shape;539;p43"/>
          <p:cNvSpPr txBox="1"/>
          <p:nvPr/>
        </p:nvSpPr>
        <p:spPr>
          <a:xfrm>
            <a:off x="3734100" y="13388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p:txBody>
      </p:sp>
      <p:sp>
        <p:nvSpPr>
          <p:cNvPr id="540" name="Google Shape;540;p43"/>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41" name="Google Shape;541;p43"/>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42" name="Google Shape;542;p43"/>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spTree>
    <p:extLst>
      <p:ext uri="{BB962C8B-B14F-4D97-AF65-F5344CB8AC3E}">
        <p14:creationId xmlns:p14="http://schemas.microsoft.com/office/powerpoint/2010/main" val="1365826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4"/>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51</a:t>
            </a:fld>
            <a:endParaRPr/>
          </a:p>
        </p:txBody>
      </p:sp>
      <p:sp>
        <p:nvSpPr>
          <p:cNvPr id="548" name="Google Shape;548;p44"/>
          <p:cNvSpPr txBox="1"/>
          <p:nvPr/>
        </p:nvSpPr>
        <p:spPr>
          <a:xfrm>
            <a:off x="3734100" y="13388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p:txBody>
      </p:sp>
      <p:sp>
        <p:nvSpPr>
          <p:cNvPr id="549" name="Google Shape;549;p44"/>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50" name="Google Shape;550;p44"/>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51" name="Google Shape;551;p44"/>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graphicFrame>
        <p:nvGraphicFramePr>
          <p:cNvPr id="552" name="Google Shape;552;p44"/>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7009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5"/>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52</a:t>
            </a:fld>
            <a:endParaRPr/>
          </a:p>
        </p:txBody>
      </p:sp>
      <p:sp>
        <p:nvSpPr>
          <p:cNvPr id="558" name="Google Shape;558;p45"/>
          <p:cNvSpPr txBox="1"/>
          <p:nvPr/>
        </p:nvSpPr>
        <p:spPr>
          <a:xfrm>
            <a:off x="3734100" y="13388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p:txBody>
      </p:sp>
      <p:sp>
        <p:nvSpPr>
          <p:cNvPr id="559" name="Google Shape;559;p45"/>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60" name="Google Shape;560;p45"/>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61" name="Google Shape;561;p45"/>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graphicFrame>
        <p:nvGraphicFramePr>
          <p:cNvPr id="562" name="Google Shape;562;p45"/>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48263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53</a:t>
            </a:fld>
            <a:endParaRPr/>
          </a:p>
        </p:txBody>
      </p:sp>
      <p:sp>
        <p:nvSpPr>
          <p:cNvPr id="568" name="Google Shape;568;p46"/>
          <p:cNvSpPr txBox="1"/>
          <p:nvPr/>
        </p:nvSpPr>
        <p:spPr>
          <a:xfrm>
            <a:off x="3734100" y="13388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b="1"/>
              <a:t>=&gt; 5x5 output</a:t>
            </a:r>
            <a:endParaRPr sz="2400" b="1"/>
          </a:p>
        </p:txBody>
      </p:sp>
      <p:sp>
        <p:nvSpPr>
          <p:cNvPr id="569" name="Google Shape;569;p46"/>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70" name="Google Shape;570;p46"/>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71" name="Google Shape;571;p46"/>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graphicFrame>
        <p:nvGraphicFramePr>
          <p:cNvPr id="572" name="Google Shape;572;p46"/>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80807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7"/>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54</a:t>
            </a:fld>
            <a:endParaRPr/>
          </a:p>
        </p:txBody>
      </p:sp>
      <p:sp>
        <p:nvSpPr>
          <p:cNvPr id="578" name="Google Shape;578;p47"/>
          <p:cNvSpPr txBox="1"/>
          <p:nvPr/>
        </p:nvSpPr>
        <p:spPr>
          <a:xfrm>
            <a:off x="4572300" y="10340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a:p>
            <a:pPr marL="0" lvl="0" indent="0" algn="l" rtl="0">
              <a:spcBef>
                <a:spcPts val="0"/>
              </a:spcBef>
              <a:spcAft>
                <a:spcPts val="0"/>
              </a:spcAft>
              <a:buClr>
                <a:schemeClr val="dk1"/>
              </a:buClr>
              <a:buSzPts val="1100"/>
              <a:buFont typeface="Arial"/>
              <a:buNone/>
            </a:pPr>
            <a:r>
              <a:rPr lang="en" sz="2400">
                <a:solidFill>
                  <a:schemeClr val="dk1"/>
                </a:solidFill>
              </a:rPr>
              <a:t>applied </a:t>
            </a:r>
            <a:r>
              <a:rPr lang="en" sz="2400" b="1">
                <a:solidFill>
                  <a:schemeClr val="dk1"/>
                </a:solidFill>
              </a:rPr>
              <a:t>with stride 2</a:t>
            </a:r>
            <a:endParaRPr sz="2400" b="1"/>
          </a:p>
        </p:txBody>
      </p:sp>
      <p:sp>
        <p:nvSpPr>
          <p:cNvPr id="579" name="Google Shape;579;p47"/>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80" name="Google Shape;580;p47"/>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81" name="Google Shape;581;p47"/>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graphicFrame>
        <p:nvGraphicFramePr>
          <p:cNvPr id="582" name="Google Shape;582;p47"/>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4102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8"/>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55</a:t>
            </a:fld>
            <a:endParaRPr/>
          </a:p>
        </p:txBody>
      </p:sp>
      <p:sp>
        <p:nvSpPr>
          <p:cNvPr id="588" name="Google Shape;588;p48"/>
          <p:cNvSpPr txBox="1"/>
          <p:nvPr/>
        </p:nvSpPr>
        <p:spPr>
          <a:xfrm>
            <a:off x="4572300" y="10340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a:p>
            <a:pPr marL="0" lvl="0" indent="0" algn="l" rtl="0">
              <a:spcBef>
                <a:spcPts val="0"/>
              </a:spcBef>
              <a:spcAft>
                <a:spcPts val="0"/>
              </a:spcAft>
              <a:buNone/>
            </a:pPr>
            <a:r>
              <a:rPr lang="en" sz="2400">
                <a:solidFill>
                  <a:schemeClr val="dk1"/>
                </a:solidFill>
              </a:rPr>
              <a:t>applied </a:t>
            </a:r>
            <a:r>
              <a:rPr lang="en" sz="2400" b="1">
                <a:solidFill>
                  <a:schemeClr val="dk1"/>
                </a:solidFill>
              </a:rPr>
              <a:t>with stride 2</a:t>
            </a:r>
            <a:endParaRPr sz="2400" b="1"/>
          </a:p>
        </p:txBody>
      </p:sp>
      <p:sp>
        <p:nvSpPr>
          <p:cNvPr id="589" name="Google Shape;589;p48"/>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90" name="Google Shape;590;p48"/>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591" name="Google Shape;591;p48"/>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graphicFrame>
        <p:nvGraphicFramePr>
          <p:cNvPr id="592" name="Google Shape;592;p48"/>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13877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9"/>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56</a:t>
            </a:fld>
            <a:endParaRPr/>
          </a:p>
        </p:txBody>
      </p:sp>
      <p:sp>
        <p:nvSpPr>
          <p:cNvPr id="598" name="Google Shape;598;p49"/>
          <p:cNvSpPr txBox="1"/>
          <p:nvPr/>
        </p:nvSpPr>
        <p:spPr>
          <a:xfrm>
            <a:off x="4572300" y="10340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a:p>
            <a:pPr marL="0" lvl="0" indent="0" algn="l" rtl="0">
              <a:spcBef>
                <a:spcPts val="0"/>
              </a:spcBef>
              <a:spcAft>
                <a:spcPts val="0"/>
              </a:spcAft>
              <a:buNone/>
            </a:pPr>
            <a:r>
              <a:rPr lang="en" sz="2400"/>
              <a:t>applied </a:t>
            </a:r>
            <a:r>
              <a:rPr lang="en" sz="2400" b="1"/>
              <a:t>with stride 2</a:t>
            </a:r>
            <a:endParaRPr sz="2400" b="1"/>
          </a:p>
          <a:p>
            <a:pPr marL="0" lvl="0" indent="0" algn="l" rtl="0">
              <a:spcBef>
                <a:spcPts val="0"/>
              </a:spcBef>
              <a:spcAft>
                <a:spcPts val="0"/>
              </a:spcAft>
              <a:buNone/>
            </a:pPr>
            <a:r>
              <a:rPr lang="en" sz="2400" b="1"/>
              <a:t>=&gt; 3x3 output!</a:t>
            </a:r>
            <a:endParaRPr sz="2400" b="1"/>
          </a:p>
          <a:p>
            <a:pPr marL="0" lvl="0" indent="0" algn="l" rtl="0">
              <a:spcBef>
                <a:spcPts val="0"/>
              </a:spcBef>
              <a:spcAft>
                <a:spcPts val="0"/>
              </a:spcAft>
              <a:buNone/>
            </a:pPr>
            <a:endParaRPr sz="2400" b="1"/>
          </a:p>
        </p:txBody>
      </p:sp>
      <p:sp>
        <p:nvSpPr>
          <p:cNvPr id="599" name="Google Shape;599;p49"/>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600" name="Google Shape;600;p49"/>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601" name="Google Shape;601;p49"/>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graphicFrame>
        <p:nvGraphicFramePr>
          <p:cNvPr id="602" name="Google Shape;602;p49"/>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84495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0"/>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57</a:t>
            </a:fld>
            <a:endParaRPr/>
          </a:p>
        </p:txBody>
      </p:sp>
      <p:sp>
        <p:nvSpPr>
          <p:cNvPr id="608" name="Google Shape;608;p50"/>
          <p:cNvSpPr txBox="1"/>
          <p:nvPr/>
        </p:nvSpPr>
        <p:spPr>
          <a:xfrm>
            <a:off x="4572300" y="10340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a:p>
            <a:pPr marL="0" lvl="0" indent="0" algn="l" rtl="0">
              <a:spcBef>
                <a:spcPts val="0"/>
              </a:spcBef>
              <a:spcAft>
                <a:spcPts val="0"/>
              </a:spcAft>
              <a:buNone/>
            </a:pPr>
            <a:r>
              <a:rPr lang="en" sz="2400">
                <a:solidFill>
                  <a:schemeClr val="dk1"/>
                </a:solidFill>
              </a:rPr>
              <a:t>applied </a:t>
            </a:r>
            <a:r>
              <a:rPr lang="en" sz="2400" b="1">
                <a:solidFill>
                  <a:schemeClr val="dk1"/>
                </a:solidFill>
              </a:rPr>
              <a:t>with stride 3?</a:t>
            </a:r>
            <a:endParaRPr sz="2400" b="1"/>
          </a:p>
        </p:txBody>
      </p:sp>
      <p:sp>
        <p:nvSpPr>
          <p:cNvPr id="609" name="Google Shape;609;p50"/>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610" name="Google Shape;610;p50"/>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611" name="Google Shape;611;p50"/>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graphicFrame>
        <p:nvGraphicFramePr>
          <p:cNvPr id="612" name="Google Shape;612;p50"/>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2711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1"/>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a:p>
        </p:txBody>
      </p:sp>
      <p:sp>
        <p:nvSpPr>
          <p:cNvPr id="618" name="Google Shape;618;p51"/>
          <p:cNvSpPr txBox="1"/>
          <p:nvPr/>
        </p:nvSpPr>
        <p:spPr>
          <a:xfrm>
            <a:off x="4572300" y="1034025"/>
            <a:ext cx="5118600" cy="18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7x7 input (spatially)</a:t>
            </a:r>
            <a:endParaRPr sz="2400"/>
          </a:p>
          <a:p>
            <a:pPr marL="0" lvl="0" indent="0" algn="l" rtl="0">
              <a:spcBef>
                <a:spcPts val="0"/>
              </a:spcBef>
              <a:spcAft>
                <a:spcPts val="0"/>
              </a:spcAft>
              <a:buNone/>
            </a:pPr>
            <a:r>
              <a:rPr lang="en" sz="2400"/>
              <a:t>assume 3x3 filter</a:t>
            </a:r>
            <a:endParaRPr sz="2400"/>
          </a:p>
          <a:p>
            <a:pPr marL="0" lvl="0" indent="0" algn="l" rtl="0">
              <a:spcBef>
                <a:spcPts val="0"/>
              </a:spcBef>
              <a:spcAft>
                <a:spcPts val="0"/>
              </a:spcAft>
              <a:buNone/>
            </a:pPr>
            <a:r>
              <a:rPr lang="en" sz="2400">
                <a:solidFill>
                  <a:schemeClr val="dk1"/>
                </a:solidFill>
              </a:rPr>
              <a:t>applied </a:t>
            </a:r>
            <a:r>
              <a:rPr lang="en" sz="2400" b="1">
                <a:solidFill>
                  <a:schemeClr val="dk1"/>
                </a:solidFill>
              </a:rPr>
              <a:t>with stride 3?</a:t>
            </a:r>
            <a:endParaRPr sz="2400" b="1"/>
          </a:p>
        </p:txBody>
      </p:sp>
      <p:sp>
        <p:nvSpPr>
          <p:cNvPr id="619" name="Google Shape;619;p51"/>
          <p:cNvSpPr txBox="1"/>
          <p:nvPr/>
        </p:nvSpPr>
        <p:spPr>
          <a:xfrm>
            <a:off x="1390175" y="794375"/>
            <a:ext cx="548700" cy="4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620" name="Google Shape;620;p51"/>
          <p:cNvSpPr txBox="1"/>
          <p:nvPr/>
        </p:nvSpPr>
        <p:spPr>
          <a:xfrm>
            <a:off x="3095700" y="2663975"/>
            <a:ext cx="5871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7</a:t>
            </a:r>
            <a:endParaRPr sz="2400"/>
          </a:p>
        </p:txBody>
      </p:sp>
      <p:sp>
        <p:nvSpPr>
          <p:cNvPr id="621" name="Google Shape;621;p51"/>
          <p:cNvSpPr txBox="1"/>
          <p:nvPr/>
        </p:nvSpPr>
        <p:spPr>
          <a:xfrm>
            <a:off x="138150" y="60450"/>
            <a:ext cx="8375400" cy="6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 closer look at spatial dimensions:</a:t>
            </a:r>
            <a:endParaRPr sz="2200"/>
          </a:p>
        </p:txBody>
      </p:sp>
      <p:graphicFrame>
        <p:nvGraphicFramePr>
          <p:cNvPr id="622" name="Google Shape;622;p51"/>
          <p:cNvGraphicFramePr/>
          <p:nvPr/>
        </p:nvGraphicFramePr>
        <p:xfrm>
          <a:off x="302525" y="13748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623" name="Google Shape;623;p51"/>
          <p:cNvSpPr txBox="1"/>
          <p:nvPr/>
        </p:nvSpPr>
        <p:spPr>
          <a:xfrm>
            <a:off x="4689650" y="2649300"/>
            <a:ext cx="3972000" cy="12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0000"/>
                </a:solidFill>
              </a:rPr>
              <a:t>doesn’t fit! </a:t>
            </a:r>
            <a:endParaRPr sz="2400" b="1">
              <a:solidFill>
                <a:srgbClr val="FF0000"/>
              </a:solidFill>
            </a:endParaRPr>
          </a:p>
          <a:p>
            <a:pPr marL="0" lvl="0" indent="0" algn="l" rtl="0">
              <a:spcBef>
                <a:spcPts val="0"/>
              </a:spcBef>
              <a:spcAft>
                <a:spcPts val="0"/>
              </a:spcAft>
              <a:buNone/>
            </a:pPr>
            <a:r>
              <a:rPr lang="en" sz="2400">
                <a:solidFill>
                  <a:srgbClr val="FF0000"/>
                </a:solidFill>
              </a:rPr>
              <a:t>cannot apply 3x3 filter on 7x7 input with stride 3.</a:t>
            </a:r>
            <a:endParaRPr sz="2400">
              <a:solidFill>
                <a:srgbClr val="FF0000"/>
              </a:solidFill>
            </a:endParaRPr>
          </a:p>
        </p:txBody>
      </p:sp>
    </p:spTree>
    <p:extLst>
      <p:ext uri="{BB962C8B-B14F-4D97-AF65-F5344CB8AC3E}">
        <p14:creationId xmlns:p14="http://schemas.microsoft.com/office/powerpoint/2010/main" val="1419027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2"/>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59</a:t>
            </a:fld>
            <a:endParaRPr/>
          </a:p>
        </p:txBody>
      </p:sp>
      <p:graphicFrame>
        <p:nvGraphicFramePr>
          <p:cNvPr id="629" name="Google Shape;629;p52"/>
          <p:cNvGraphicFramePr/>
          <p:nvPr/>
        </p:nvGraphicFramePr>
        <p:xfrm>
          <a:off x="454925" y="84140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cxnSp>
        <p:nvCxnSpPr>
          <p:cNvPr id="630" name="Google Shape;630;p52"/>
          <p:cNvCxnSpPr/>
          <p:nvPr/>
        </p:nvCxnSpPr>
        <p:spPr>
          <a:xfrm>
            <a:off x="464475" y="628425"/>
            <a:ext cx="2695800" cy="0"/>
          </a:xfrm>
          <a:prstGeom prst="straightConnector1">
            <a:avLst/>
          </a:prstGeom>
          <a:noFill/>
          <a:ln w="19050" cap="flat" cmpd="sng">
            <a:solidFill>
              <a:srgbClr val="666666"/>
            </a:solidFill>
            <a:prstDash val="solid"/>
            <a:round/>
            <a:headEnd type="none" w="med" len="med"/>
            <a:tailEnd type="none" w="med" len="med"/>
          </a:ln>
        </p:spPr>
      </p:cxnSp>
      <p:sp>
        <p:nvSpPr>
          <p:cNvPr id="631" name="Google Shape;631;p52"/>
          <p:cNvSpPr txBox="1"/>
          <p:nvPr/>
        </p:nvSpPr>
        <p:spPr>
          <a:xfrm>
            <a:off x="1357025" y="91075"/>
            <a:ext cx="774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a:solidFill>
                  <a:srgbClr val="000000"/>
                </a:solidFill>
              </a:rPr>
              <a:t>N</a:t>
            </a:r>
            <a:endParaRPr sz="2400">
              <a:solidFill>
                <a:srgbClr val="000000"/>
              </a:solidFill>
            </a:endParaRPr>
          </a:p>
          <a:p>
            <a:pPr marL="0" lvl="0" indent="0" algn="l" rtl="0">
              <a:spcBef>
                <a:spcPts val="0"/>
              </a:spcBef>
              <a:spcAft>
                <a:spcPts val="0"/>
              </a:spcAft>
              <a:buNone/>
            </a:pPr>
            <a:endParaRPr sz="2400"/>
          </a:p>
        </p:txBody>
      </p:sp>
      <p:sp>
        <p:nvSpPr>
          <p:cNvPr id="632" name="Google Shape;632;p52"/>
          <p:cNvSpPr txBox="1"/>
          <p:nvPr/>
        </p:nvSpPr>
        <p:spPr>
          <a:xfrm>
            <a:off x="3412900" y="1809975"/>
            <a:ext cx="774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N</a:t>
            </a:r>
            <a:endParaRPr sz="2400">
              <a:solidFill>
                <a:srgbClr val="000000"/>
              </a:solidFill>
            </a:endParaRPr>
          </a:p>
          <a:p>
            <a:pPr marL="0" lvl="0" indent="0" algn="l" rtl="0">
              <a:spcBef>
                <a:spcPts val="0"/>
              </a:spcBef>
              <a:spcAft>
                <a:spcPts val="0"/>
              </a:spcAft>
              <a:buNone/>
            </a:pPr>
            <a:endParaRPr sz="2400"/>
          </a:p>
        </p:txBody>
      </p:sp>
      <p:cxnSp>
        <p:nvCxnSpPr>
          <p:cNvPr id="633" name="Google Shape;633;p52"/>
          <p:cNvCxnSpPr/>
          <p:nvPr/>
        </p:nvCxnSpPr>
        <p:spPr>
          <a:xfrm>
            <a:off x="3300300" y="850750"/>
            <a:ext cx="0" cy="2595300"/>
          </a:xfrm>
          <a:prstGeom prst="straightConnector1">
            <a:avLst/>
          </a:prstGeom>
          <a:noFill/>
          <a:ln w="19050" cap="flat" cmpd="sng">
            <a:solidFill>
              <a:srgbClr val="666666"/>
            </a:solidFill>
            <a:prstDash val="solid"/>
            <a:round/>
            <a:headEnd type="none" w="med" len="med"/>
            <a:tailEnd type="none" w="med" len="med"/>
          </a:ln>
        </p:spPr>
      </p:cxnSp>
      <p:sp>
        <p:nvSpPr>
          <p:cNvPr id="634" name="Google Shape;634;p52"/>
          <p:cNvSpPr txBox="1"/>
          <p:nvPr/>
        </p:nvSpPr>
        <p:spPr>
          <a:xfrm>
            <a:off x="844575" y="1942438"/>
            <a:ext cx="774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F</a:t>
            </a:r>
            <a:endParaRPr sz="2400">
              <a:solidFill>
                <a:srgbClr val="000000"/>
              </a:solidFill>
            </a:endParaRPr>
          </a:p>
          <a:p>
            <a:pPr marL="0" lvl="0" indent="0" algn="l" rtl="0">
              <a:spcBef>
                <a:spcPts val="0"/>
              </a:spcBef>
              <a:spcAft>
                <a:spcPts val="0"/>
              </a:spcAft>
              <a:buNone/>
            </a:pPr>
            <a:endParaRPr sz="2400"/>
          </a:p>
        </p:txBody>
      </p:sp>
      <p:sp>
        <p:nvSpPr>
          <p:cNvPr id="635" name="Google Shape;635;p52"/>
          <p:cNvSpPr txBox="1"/>
          <p:nvPr/>
        </p:nvSpPr>
        <p:spPr>
          <a:xfrm>
            <a:off x="1618875" y="1165888"/>
            <a:ext cx="774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F</a:t>
            </a:r>
            <a:endParaRPr sz="2400">
              <a:solidFill>
                <a:srgbClr val="000000"/>
              </a:solidFill>
            </a:endParaRPr>
          </a:p>
          <a:p>
            <a:pPr marL="0" lvl="0" indent="0" algn="l" rtl="0">
              <a:spcBef>
                <a:spcPts val="0"/>
              </a:spcBef>
              <a:spcAft>
                <a:spcPts val="0"/>
              </a:spcAft>
              <a:buNone/>
            </a:pPr>
            <a:endParaRPr sz="2400"/>
          </a:p>
        </p:txBody>
      </p:sp>
      <p:sp>
        <p:nvSpPr>
          <p:cNvPr id="636" name="Google Shape;636;p52"/>
          <p:cNvSpPr txBox="1"/>
          <p:nvPr/>
        </p:nvSpPr>
        <p:spPr>
          <a:xfrm>
            <a:off x="4608425" y="564675"/>
            <a:ext cx="4535700" cy="24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Output size:</a:t>
            </a:r>
            <a:endParaRPr sz="2400"/>
          </a:p>
          <a:p>
            <a:pPr marL="0" lvl="0" indent="0" algn="l" rtl="0">
              <a:spcBef>
                <a:spcPts val="0"/>
              </a:spcBef>
              <a:spcAft>
                <a:spcPts val="0"/>
              </a:spcAft>
              <a:buNone/>
            </a:pPr>
            <a:r>
              <a:rPr lang="en" sz="2400" b="1"/>
              <a:t>(N - F) / stride + 1</a:t>
            </a:r>
            <a:endParaRPr sz="2400" b="1"/>
          </a:p>
          <a:p>
            <a:pPr marL="0" lvl="0" indent="0" algn="l" rtl="0">
              <a:spcBef>
                <a:spcPts val="0"/>
              </a:spcBef>
              <a:spcAft>
                <a:spcPts val="0"/>
              </a:spcAft>
              <a:buNone/>
            </a:pPr>
            <a:endParaRPr sz="2400"/>
          </a:p>
          <a:p>
            <a:pPr marL="0" lvl="0" indent="0" algn="l" rtl="0">
              <a:spcBef>
                <a:spcPts val="0"/>
              </a:spcBef>
              <a:spcAft>
                <a:spcPts val="0"/>
              </a:spcAft>
              <a:buNone/>
            </a:pPr>
            <a:r>
              <a:rPr lang="en" sz="2400"/>
              <a:t>e.g. N = 7, F = 3:</a:t>
            </a:r>
            <a:endParaRPr sz="2400"/>
          </a:p>
          <a:p>
            <a:pPr marL="0" lvl="0" indent="0" algn="l" rtl="0">
              <a:spcBef>
                <a:spcPts val="0"/>
              </a:spcBef>
              <a:spcAft>
                <a:spcPts val="0"/>
              </a:spcAft>
              <a:buNone/>
            </a:pPr>
            <a:r>
              <a:rPr lang="en" sz="2400"/>
              <a:t>stride 1 =&gt; (7 - 3)/1 + 1 = 5</a:t>
            </a:r>
            <a:endParaRPr sz="2400"/>
          </a:p>
          <a:p>
            <a:pPr marL="0" lvl="0" indent="0" algn="l" rtl="0">
              <a:spcBef>
                <a:spcPts val="0"/>
              </a:spcBef>
              <a:spcAft>
                <a:spcPts val="0"/>
              </a:spcAft>
              <a:buNone/>
            </a:pPr>
            <a:r>
              <a:rPr lang="en" sz="2400"/>
              <a:t>stride 2 =&gt; (7 - 3)/2 + 1 = 3</a:t>
            </a:r>
            <a:endParaRPr sz="2400"/>
          </a:p>
          <a:p>
            <a:pPr marL="0" lvl="0" indent="0" algn="l" rtl="0">
              <a:spcBef>
                <a:spcPts val="0"/>
              </a:spcBef>
              <a:spcAft>
                <a:spcPts val="0"/>
              </a:spcAft>
              <a:buNone/>
            </a:pPr>
            <a:r>
              <a:rPr lang="en" sz="2400"/>
              <a:t>stride 3 =&gt; (7 - 3)/3 + 1 = 2.33 :\</a:t>
            </a:r>
            <a:endParaRPr sz="2400"/>
          </a:p>
        </p:txBody>
      </p:sp>
    </p:spTree>
    <p:extLst>
      <p:ext uri="{BB962C8B-B14F-4D97-AF65-F5344CB8AC3E}">
        <p14:creationId xmlns:p14="http://schemas.microsoft.com/office/powerpoint/2010/main" val="124133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70" name="Shape 170"/>
          <p:cNvCxnSpPr/>
          <p:nvPr/>
        </p:nvCxnSpPr>
        <p:spPr>
          <a:xfrm>
            <a:off x="3947040" y="1548883"/>
            <a:ext cx="367200" cy="1080"/>
          </a:xfrm>
          <a:prstGeom prst="straightConnector1">
            <a:avLst/>
          </a:prstGeom>
          <a:noFill/>
          <a:ln w="54700" cap="flat" cmpd="sng">
            <a:solidFill>
              <a:srgbClr val="000000"/>
            </a:solidFill>
            <a:prstDash val="solid"/>
            <a:round/>
            <a:headEnd type="none" w="sm" len="sm"/>
            <a:tailEnd type="triangle" w="med" len="med"/>
          </a:ln>
        </p:spPr>
      </p:cxnSp>
      <p:cxnSp>
        <p:nvCxnSpPr>
          <p:cNvPr id="171" name="Shape 171"/>
          <p:cNvCxnSpPr/>
          <p:nvPr/>
        </p:nvCxnSpPr>
        <p:spPr>
          <a:xfrm>
            <a:off x="2658240" y="1548883"/>
            <a:ext cx="316800" cy="1080"/>
          </a:xfrm>
          <a:prstGeom prst="straightConnector1">
            <a:avLst/>
          </a:prstGeom>
          <a:noFill/>
          <a:ln w="54700" cap="flat" cmpd="sng">
            <a:solidFill>
              <a:srgbClr val="000000"/>
            </a:solidFill>
            <a:prstDash val="solid"/>
            <a:round/>
            <a:headEnd type="none" w="sm" len="sm"/>
            <a:tailEnd type="triangle" w="med" len="med"/>
          </a:ln>
        </p:spPr>
      </p:cxnSp>
      <p:cxnSp>
        <p:nvCxnSpPr>
          <p:cNvPr id="172" name="Shape 172"/>
          <p:cNvCxnSpPr/>
          <p:nvPr/>
        </p:nvCxnSpPr>
        <p:spPr>
          <a:xfrm>
            <a:off x="1532160" y="1548883"/>
            <a:ext cx="325500" cy="1080"/>
          </a:xfrm>
          <a:prstGeom prst="straightConnector1">
            <a:avLst/>
          </a:prstGeom>
          <a:noFill/>
          <a:ln w="54700" cap="flat" cmpd="sng">
            <a:solidFill>
              <a:srgbClr val="000000"/>
            </a:solidFill>
            <a:prstDash val="solid"/>
            <a:round/>
            <a:headEnd type="none" w="sm" len="sm"/>
            <a:tailEnd type="triangle" w="med" len="med"/>
          </a:ln>
        </p:spPr>
      </p:cxnSp>
      <p:cxnSp>
        <p:nvCxnSpPr>
          <p:cNvPr id="173" name="Shape 173"/>
          <p:cNvCxnSpPr/>
          <p:nvPr/>
        </p:nvCxnSpPr>
        <p:spPr>
          <a:xfrm>
            <a:off x="5156641" y="1548883"/>
            <a:ext cx="325500" cy="1080"/>
          </a:xfrm>
          <a:prstGeom prst="straightConnector1">
            <a:avLst/>
          </a:prstGeom>
          <a:noFill/>
          <a:ln w="54700" cap="flat" cmpd="sng">
            <a:solidFill>
              <a:srgbClr val="000000"/>
            </a:solidFill>
            <a:prstDash val="solid"/>
            <a:round/>
            <a:headEnd type="none" w="sm" len="sm"/>
            <a:tailEnd type="triangle" w="med" len="med"/>
          </a:ln>
        </p:spPr>
      </p:cxnSp>
      <p:sp>
        <p:nvSpPr>
          <p:cNvPr id="174" name="Shape 174"/>
          <p:cNvSpPr txBox="1"/>
          <p:nvPr/>
        </p:nvSpPr>
        <p:spPr>
          <a:xfrm>
            <a:off x="76320" y="859771"/>
            <a:ext cx="14514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b="1">
                <a:solidFill>
                  <a:srgbClr val="000080"/>
                </a:solidFill>
                <a:latin typeface="Arial"/>
                <a:ea typeface="Arial"/>
                <a:cs typeface="Arial"/>
                <a:sym typeface="Arial"/>
              </a:rPr>
              <a:t>VISION</a:t>
            </a:r>
            <a:endParaRPr/>
          </a:p>
        </p:txBody>
      </p:sp>
      <p:sp>
        <p:nvSpPr>
          <p:cNvPr id="175" name="Shape 175"/>
          <p:cNvSpPr txBox="1"/>
          <p:nvPr/>
        </p:nvSpPr>
        <p:spPr>
          <a:xfrm>
            <a:off x="77760" y="2284440"/>
            <a:ext cx="14514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b="1">
                <a:solidFill>
                  <a:srgbClr val="000080"/>
                </a:solidFill>
                <a:latin typeface="Arial"/>
                <a:ea typeface="Arial"/>
                <a:cs typeface="Arial"/>
                <a:sym typeface="Arial"/>
              </a:rPr>
              <a:t>SPEECH</a:t>
            </a:r>
            <a:endParaRPr/>
          </a:p>
        </p:txBody>
      </p:sp>
      <p:sp>
        <p:nvSpPr>
          <p:cNvPr id="176" name="Shape 176"/>
          <p:cNvSpPr txBox="1"/>
          <p:nvPr/>
        </p:nvSpPr>
        <p:spPr>
          <a:xfrm>
            <a:off x="-76200" y="3729632"/>
            <a:ext cx="14514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b="1">
                <a:solidFill>
                  <a:srgbClr val="000080"/>
                </a:solidFill>
                <a:latin typeface="Arial"/>
                <a:ea typeface="Arial"/>
                <a:cs typeface="Arial"/>
                <a:sym typeface="Arial"/>
              </a:rPr>
              <a:t>NLP</a:t>
            </a:r>
            <a:endParaRPr/>
          </a:p>
        </p:txBody>
      </p:sp>
      <p:sp>
        <p:nvSpPr>
          <p:cNvPr id="177" name="Shape 177"/>
          <p:cNvSpPr txBox="1"/>
          <p:nvPr/>
        </p:nvSpPr>
        <p:spPr>
          <a:xfrm>
            <a:off x="639360" y="1377145"/>
            <a:ext cx="9390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pixels</a:t>
            </a:r>
            <a:endParaRPr/>
          </a:p>
        </p:txBody>
      </p:sp>
      <p:sp>
        <p:nvSpPr>
          <p:cNvPr id="178" name="Shape 178"/>
          <p:cNvSpPr txBox="1"/>
          <p:nvPr/>
        </p:nvSpPr>
        <p:spPr>
          <a:xfrm>
            <a:off x="1847520" y="1377145"/>
            <a:ext cx="9390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edge</a:t>
            </a:r>
            <a:endParaRPr/>
          </a:p>
        </p:txBody>
      </p:sp>
      <p:sp>
        <p:nvSpPr>
          <p:cNvPr id="179" name="Shape 179"/>
          <p:cNvSpPr txBox="1"/>
          <p:nvPr/>
        </p:nvSpPr>
        <p:spPr>
          <a:xfrm>
            <a:off x="2990881" y="1377145"/>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texton</a:t>
            </a:r>
            <a:endParaRPr/>
          </a:p>
        </p:txBody>
      </p:sp>
      <p:sp>
        <p:nvSpPr>
          <p:cNvPr id="180" name="Shape 180"/>
          <p:cNvSpPr txBox="1"/>
          <p:nvPr/>
        </p:nvSpPr>
        <p:spPr>
          <a:xfrm>
            <a:off x="4191000" y="1377145"/>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motif</a:t>
            </a:r>
            <a:endParaRPr/>
          </a:p>
        </p:txBody>
      </p:sp>
      <p:sp>
        <p:nvSpPr>
          <p:cNvPr id="181" name="Shape 181"/>
          <p:cNvSpPr txBox="1"/>
          <p:nvPr/>
        </p:nvSpPr>
        <p:spPr>
          <a:xfrm>
            <a:off x="5257800" y="1377145"/>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part</a:t>
            </a:r>
            <a:endParaRPr/>
          </a:p>
        </p:txBody>
      </p:sp>
      <p:sp>
        <p:nvSpPr>
          <p:cNvPr id="182" name="Shape 182"/>
          <p:cNvSpPr txBox="1"/>
          <p:nvPr/>
        </p:nvSpPr>
        <p:spPr>
          <a:xfrm>
            <a:off x="6583680" y="1377145"/>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object</a:t>
            </a:r>
            <a:endParaRPr/>
          </a:p>
        </p:txBody>
      </p:sp>
      <p:cxnSp>
        <p:nvCxnSpPr>
          <p:cNvPr id="183" name="Shape 183"/>
          <p:cNvCxnSpPr/>
          <p:nvPr/>
        </p:nvCxnSpPr>
        <p:spPr>
          <a:xfrm>
            <a:off x="6168960" y="1548883"/>
            <a:ext cx="325500" cy="1080"/>
          </a:xfrm>
          <a:prstGeom prst="straightConnector1">
            <a:avLst/>
          </a:prstGeom>
          <a:noFill/>
          <a:ln w="54700" cap="flat" cmpd="sng">
            <a:solidFill>
              <a:srgbClr val="000000"/>
            </a:solidFill>
            <a:prstDash val="solid"/>
            <a:round/>
            <a:headEnd type="none" w="sm" len="sm"/>
            <a:tailEnd type="triangle" w="med" len="med"/>
          </a:ln>
        </p:spPr>
      </p:cxnSp>
      <p:cxnSp>
        <p:nvCxnSpPr>
          <p:cNvPr id="184" name="Shape 184"/>
          <p:cNvCxnSpPr/>
          <p:nvPr/>
        </p:nvCxnSpPr>
        <p:spPr>
          <a:xfrm>
            <a:off x="4534560" y="2822337"/>
            <a:ext cx="367200" cy="1080"/>
          </a:xfrm>
          <a:prstGeom prst="straightConnector1">
            <a:avLst/>
          </a:prstGeom>
          <a:noFill/>
          <a:ln w="54700" cap="flat" cmpd="sng">
            <a:solidFill>
              <a:srgbClr val="000000"/>
            </a:solidFill>
            <a:prstDash val="solid"/>
            <a:round/>
            <a:headEnd type="none" w="sm" len="sm"/>
            <a:tailEnd type="triangle" w="med" len="med"/>
          </a:ln>
        </p:spPr>
      </p:cxnSp>
      <p:cxnSp>
        <p:nvCxnSpPr>
          <p:cNvPr id="185" name="Shape 185"/>
          <p:cNvCxnSpPr/>
          <p:nvPr/>
        </p:nvCxnSpPr>
        <p:spPr>
          <a:xfrm>
            <a:off x="3083040" y="2823416"/>
            <a:ext cx="316800" cy="1080"/>
          </a:xfrm>
          <a:prstGeom prst="straightConnector1">
            <a:avLst/>
          </a:prstGeom>
          <a:noFill/>
          <a:ln w="54700" cap="flat" cmpd="sng">
            <a:solidFill>
              <a:srgbClr val="000000"/>
            </a:solidFill>
            <a:prstDash val="solid"/>
            <a:round/>
            <a:headEnd type="none" w="sm" len="sm"/>
            <a:tailEnd type="triangle" w="med" len="med"/>
          </a:ln>
        </p:spPr>
      </p:cxnSp>
      <p:cxnSp>
        <p:nvCxnSpPr>
          <p:cNvPr id="186" name="Shape 186"/>
          <p:cNvCxnSpPr/>
          <p:nvPr/>
        </p:nvCxnSpPr>
        <p:spPr>
          <a:xfrm>
            <a:off x="1532160" y="2822337"/>
            <a:ext cx="325500" cy="1080"/>
          </a:xfrm>
          <a:prstGeom prst="straightConnector1">
            <a:avLst/>
          </a:prstGeom>
          <a:noFill/>
          <a:ln w="54700" cap="flat" cmpd="sng">
            <a:solidFill>
              <a:srgbClr val="000000"/>
            </a:solidFill>
            <a:prstDash val="solid"/>
            <a:round/>
            <a:headEnd type="none" w="sm" len="sm"/>
            <a:tailEnd type="triangle" w="med" len="med"/>
          </a:ln>
        </p:spPr>
      </p:cxnSp>
      <p:cxnSp>
        <p:nvCxnSpPr>
          <p:cNvPr id="187" name="Shape 187"/>
          <p:cNvCxnSpPr/>
          <p:nvPr/>
        </p:nvCxnSpPr>
        <p:spPr>
          <a:xfrm>
            <a:off x="5744161" y="2822337"/>
            <a:ext cx="325500" cy="1080"/>
          </a:xfrm>
          <a:prstGeom prst="straightConnector1">
            <a:avLst/>
          </a:prstGeom>
          <a:noFill/>
          <a:ln w="54700" cap="flat" cmpd="sng">
            <a:solidFill>
              <a:srgbClr val="000000"/>
            </a:solidFill>
            <a:prstDash val="solid"/>
            <a:round/>
            <a:headEnd type="none" w="sm" len="sm"/>
            <a:tailEnd type="triangle" w="med" len="med"/>
          </a:ln>
        </p:spPr>
      </p:cxnSp>
      <p:sp>
        <p:nvSpPr>
          <p:cNvPr id="188" name="Shape 188"/>
          <p:cNvSpPr txBox="1"/>
          <p:nvPr/>
        </p:nvSpPr>
        <p:spPr>
          <a:xfrm>
            <a:off x="373320" y="2650599"/>
            <a:ext cx="12270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sample</a:t>
            </a:r>
            <a:endParaRPr/>
          </a:p>
        </p:txBody>
      </p:sp>
      <p:sp>
        <p:nvSpPr>
          <p:cNvPr id="189" name="Shape 189"/>
          <p:cNvSpPr txBox="1"/>
          <p:nvPr/>
        </p:nvSpPr>
        <p:spPr>
          <a:xfrm>
            <a:off x="1847521" y="2577151"/>
            <a:ext cx="1263000" cy="52380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spectral band</a:t>
            </a:r>
            <a:endParaRPr/>
          </a:p>
        </p:txBody>
      </p:sp>
      <p:sp>
        <p:nvSpPr>
          <p:cNvPr id="190" name="Shape 190"/>
          <p:cNvSpPr txBox="1"/>
          <p:nvPr/>
        </p:nvSpPr>
        <p:spPr>
          <a:xfrm>
            <a:off x="3415680" y="2650599"/>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formant</a:t>
            </a:r>
            <a:endParaRPr/>
          </a:p>
        </p:txBody>
      </p:sp>
      <p:sp>
        <p:nvSpPr>
          <p:cNvPr id="191" name="Shape 191"/>
          <p:cNvSpPr txBox="1"/>
          <p:nvPr/>
        </p:nvSpPr>
        <p:spPr>
          <a:xfrm>
            <a:off x="4747080" y="2650599"/>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motif</a:t>
            </a:r>
            <a:endParaRPr/>
          </a:p>
        </p:txBody>
      </p:sp>
      <p:sp>
        <p:nvSpPr>
          <p:cNvPr id="192" name="Shape 192"/>
          <p:cNvSpPr txBox="1"/>
          <p:nvPr/>
        </p:nvSpPr>
        <p:spPr>
          <a:xfrm>
            <a:off x="6019800" y="2650599"/>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phone</a:t>
            </a:r>
            <a:endParaRPr/>
          </a:p>
        </p:txBody>
      </p:sp>
      <p:sp>
        <p:nvSpPr>
          <p:cNvPr id="193" name="Shape 193"/>
          <p:cNvSpPr txBox="1"/>
          <p:nvPr/>
        </p:nvSpPr>
        <p:spPr>
          <a:xfrm>
            <a:off x="7433280" y="2650599"/>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word</a:t>
            </a:r>
            <a:endParaRPr/>
          </a:p>
        </p:txBody>
      </p:sp>
      <p:cxnSp>
        <p:nvCxnSpPr>
          <p:cNvPr id="194" name="Shape 194"/>
          <p:cNvCxnSpPr/>
          <p:nvPr/>
        </p:nvCxnSpPr>
        <p:spPr>
          <a:xfrm>
            <a:off x="7050240" y="2822337"/>
            <a:ext cx="325500" cy="1080"/>
          </a:xfrm>
          <a:prstGeom prst="straightConnector1">
            <a:avLst/>
          </a:prstGeom>
          <a:noFill/>
          <a:ln w="54700" cap="flat" cmpd="sng">
            <a:solidFill>
              <a:srgbClr val="000000"/>
            </a:solidFill>
            <a:prstDash val="solid"/>
            <a:round/>
            <a:headEnd type="none" w="sm" len="sm"/>
            <a:tailEnd type="triangle" w="med" len="med"/>
          </a:ln>
        </p:spPr>
      </p:cxnSp>
      <p:cxnSp>
        <p:nvCxnSpPr>
          <p:cNvPr id="195" name="Shape 195"/>
          <p:cNvCxnSpPr/>
          <p:nvPr/>
        </p:nvCxnSpPr>
        <p:spPr>
          <a:xfrm>
            <a:off x="4380600" y="4218923"/>
            <a:ext cx="367200" cy="1080"/>
          </a:xfrm>
          <a:prstGeom prst="straightConnector1">
            <a:avLst/>
          </a:prstGeom>
          <a:noFill/>
          <a:ln w="54700" cap="flat" cmpd="sng">
            <a:solidFill>
              <a:srgbClr val="000000"/>
            </a:solidFill>
            <a:prstDash val="solid"/>
            <a:round/>
            <a:headEnd type="none" w="sm" len="sm"/>
            <a:tailEnd type="triangle" w="med" len="med"/>
          </a:ln>
        </p:spPr>
      </p:cxnSp>
      <p:cxnSp>
        <p:nvCxnSpPr>
          <p:cNvPr id="196" name="Shape 196"/>
          <p:cNvCxnSpPr/>
          <p:nvPr/>
        </p:nvCxnSpPr>
        <p:spPr>
          <a:xfrm>
            <a:off x="2929080" y="4218923"/>
            <a:ext cx="316800" cy="1080"/>
          </a:xfrm>
          <a:prstGeom prst="straightConnector1">
            <a:avLst/>
          </a:prstGeom>
          <a:noFill/>
          <a:ln w="54700" cap="flat" cmpd="sng">
            <a:solidFill>
              <a:srgbClr val="000000"/>
            </a:solidFill>
            <a:prstDash val="solid"/>
            <a:round/>
            <a:headEnd type="none" w="sm" len="sm"/>
            <a:tailEnd type="triangle" w="med" len="med"/>
          </a:ln>
        </p:spPr>
      </p:cxnSp>
      <p:cxnSp>
        <p:nvCxnSpPr>
          <p:cNvPr id="197" name="Shape 197"/>
          <p:cNvCxnSpPr/>
          <p:nvPr/>
        </p:nvCxnSpPr>
        <p:spPr>
          <a:xfrm>
            <a:off x="1671960" y="4218923"/>
            <a:ext cx="325500" cy="1080"/>
          </a:xfrm>
          <a:prstGeom prst="straightConnector1">
            <a:avLst/>
          </a:prstGeom>
          <a:noFill/>
          <a:ln w="54700" cap="flat" cmpd="sng">
            <a:solidFill>
              <a:srgbClr val="000000"/>
            </a:solidFill>
            <a:prstDash val="solid"/>
            <a:round/>
            <a:headEnd type="none" w="sm" len="sm"/>
            <a:tailEnd type="triangle" w="med" len="med"/>
          </a:ln>
        </p:spPr>
      </p:cxnSp>
      <p:cxnSp>
        <p:nvCxnSpPr>
          <p:cNvPr id="198" name="Shape 198"/>
          <p:cNvCxnSpPr/>
          <p:nvPr/>
        </p:nvCxnSpPr>
        <p:spPr>
          <a:xfrm>
            <a:off x="5786041" y="4218923"/>
            <a:ext cx="325500" cy="1080"/>
          </a:xfrm>
          <a:prstGeom prst="straightConnector1">
            <a:avLst/>
          </a:prstGeom>
          <a:noFill/>
          <a:ln w="54700" cap="flat" cmpd="sng">
            <a:solidFill>
              <a:srgbClr val="000000"/>
            </a:solidFill>
            <a:prstDash val="solid"/>
            <a:round/>
            <a:headEnd type="none" w="sm" len="sm"/>
            <a:tailEnd type="triangle" w="med" len="med"/>
          </a:ln>
        </p:spPr>
      </p:cxnSp>
      <p:sp>
        <p:nvSpPr>
          <p:cNvPr id="199" name="Shape 199"/>
          <p:cNvSpPr txBox="1"/>
          <p:nvPr/>
        </p:nvSpPr>
        <p:spPr>
          <a:xfrm>
            <a:off x="187320" y="4046106"/>
            <a:ext cx="15654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character</a:t>
            </a:r>
            <a:endParaRPr/>
          </a:p>
        </p:txBody>
      </p:sp>
      <p:sp>
        <p:nvSpPr>
          <p:cNvPr id="200" name="Shape 200"/>
          <p:cNvSpPr txBox="1"/>
          <p:nvPr/>
        </p:nvSpPr>
        <p:spPr>
          <a:xfrm>
            <a:off x="3195480" y="4046106"/>
            <a:ext cx="13536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NP/VP/..</a:t>
            </a:r>
            <a:endParaRPr/>
          </a:p>
        </p:txBody>
      </p:sp>
      <p:sp>
        <p:nvSpPr>
          <p:cNvPr id="201" name="Shape 201"/>
          <p:cNvSpPr txBox="1"/>
          <p:nvPr/>
        </p:nvSpPr>
        <p:spPr>
          <a:xfrm>
            <a:off x="4796760" y="4046106"/>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clause</a:t>
            </a:r>
            <a:endParaRPr/>
          </a:p>
        </p:txBody>
      </p:sp>
      <p:sp>
        <p:nvSpPr>
          <p:cNvPr id="202" name="Shape 202"/>
          <p:cNvSpPr txBox="1"/>
          <p:nvPr/>
        </p:nvSpPr>
        <p:spPr>
          <a:xfrm>
            <a:off x="6028680" y="4046106"/>
            <a:ext cx="15897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sentence</a:t>
            </a:r>
            <a:endParaRPr/>
          </a:p>
        </p:txBody>
      </p:sp>
      <p:sp>
        <p:nvSpPr>
          <p:cNvPr id="203" name="Shape 203"/>
          <p:cNvSpPr txBox="1"/>
          <p:nvPr/>
        </p:nvSpPr>
        <p:spPr>
          <a:xfrm>
            <a:off x="7802041" y="4046106"/>
            <a:ext cx="11202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story</a:t>
            </a:r>
            <a:endParaRPr/>
          </a:p>
        </p:txBody>
      </p:sp>
      <p:cxnSp>
        <p:nvCxnSpPr>
          <p:cNvPr id="204" name="Shape 204"/>
          <p:cNvCxnSpPr/>
          <p:nvPr/>
        </p:nvCxnSpPr>
        <p:spPr>
          <a:xfrm>
            <a:off x="7419001" y="4218923"/>
            <a:ext cx="325500" cy="1080"/>
          </a:xfrm>
          <a:prstGeom prst="straightConnector1">
            <a:avLst/>
          </a:prstGeom>
          <a:noFill/>
          <a:ln w="54700" cap="flat" cmpd="sng">
            <a:solidFill>
              <a:srgbClr val="000000"/>
            </a:solidFill>
            <a:prstDash val="solid"/>
            <a:round/>
            <a:headEnd type="none" w="sm" len="sm"/>
            <a:tailEnd type="triangle" w="med" len="med"/>
          </a:ln>
        </p:spPr>
      </p:cxnSp>
      <p:sp>
        <p:nvSpPr>
          <p:cNvPr id="205" name="Shape 205"/>
          <p:cNvSpPr txBox="1"/>
          <p:nvPr/>
        </p:nvSpPr>
        <p:spPr>
          <a:xfrm>
            <a:off x="2020440" y="4046106"/>
            <a:ext cx="936000" cy="292680"/>
          </a:xfrm>
          <a:prstGeom prst="rect">
            <a:avLst/>
          </a:prstGeom>
          <a:noFill/>
          <a:ln>
            <a:noFill/>
          </a:ln>
        </p:spPr>
        <p:txBody>
          <a:bodyPr spcFirstLastPara="1" wrap="square" lIns="81625" tIns="60000" rIns="81625" bIns="40800" anchor="t" anchorCtr="0">
            <a:noAutofit/>
          </a:bodyPr>
          <a:lstStyle/>
          <a:p>
            <a:pPr marL="0" marR="0" lvl="0" indent="0" algn="ctr" rtl="0">
              <a:spcBef>
                <a:spcPts val="0"/>
              </a:spcBef>
              <a:spcAft>
                <a:spcPts val="0"/>
              </a:spcAft>
              <a:buNone/>
            </a:pPr>
            <a:r>
              <a:rPr lang="en" sz="2200">
                <a:solidFill>
                  <a:srgbClr val="000000"/>
                </a:solidFill>
                <a:latin typeface="Arial"/>
                <a:ea typeface="Arial"/>
                <a:cs typeface="Arial"/>
                <a:sym typeface="Arial"/>
              </a:rPr>
              <a:t>word</a:t>
            </a:r>
            <a:endParaRPr/>
          </a:p>
        </p:txBody>
      </p:sp>
      <p:sp>
        <p:nvSpPr>
          <p:cNvPr id="206" name="Shape 206"/>
          <p:cNvSpPr txBox="1"/>
          <p:nvPr/>
        </p:nvSpPr>
        <p:spPr>
          <a:xfrm>
            <a:off x="685800" y="171450"/>
            <a:ext cx="7772400" cy="5143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4000">
              <a:solidFill>
                <a:schemeClr val="dk1"/>
              </a:solidFill>
              <a:latin typeface="Arial"/>
              <a:ea typeface="Arial"/>
              <a:cs typeface="Arial"/>
              <a:sym typeface="Arial"/>
            </a:endParaRPr>
          </a:p>
        </p:txBody>
      </p:sp>
      <p:sp>
        <p:nvSpPr>
          <p:cNvPr id="207" name="Shape 207"/>
          <p:cNvSpPr txBox="1"/>
          <p:nvPr/>
        </p:nvSpPr>
        <p:spPr>
          <a:xfrm>
            <a:off x="2883528" y="4933851"/>
            <a:ext cx="3458700" cy="2076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A5A5A5"/>
                </a:solidFill>
                <a:latin typeface="Arial"/>
                <a:ea typeface="Arial"/>
                <a:cs typeface="Arial"/>
                <a:sym typeface="Arial"/>
              </a:rPr>
              <a:t>Slide Credit: Marc'Aurelio Ranzato, Yann LeCun</a:t>
            </a:r>
            <a:endParaRPr sz="1200">
              <a:solidFill>
                <a:srgbClr val="A5A5A5"/>
              </a:solidFill>
              <a:latin typeface="Arial"/>
              <a:ea typeface="Arial"/>
              <a:cs typeface="Arial"/>
              <a:sym typeface="Arial"/>
            </a:endParaRPr>
          </a:p>
        </p:txBody>
      </p:sp>
      <p:sp>
        <p:nvSpPr>
          <p:cNvPr id="208" name="Shape 208"/>
          <p:cNvSpPr txBox="1">
            <a:spLocks noGrp="1"/>
          </p:cNvSpPr>
          <p:nvPr>
            <p:ph type="title"/>
          </p:nvPr>
        </p:nvSpPr>
        <p:spPr>
          <a:xfrm>
            <a:off x="0" y="0"/>
            <a:ext cx="9144000" cy="57267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t>Hierarchical Compositionality</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None/>
            </a:pPr>
            <a:endParaRPr/>
          </a:p>
        </p:txBody>
      </p:sp>
      <p:sp>
        <p:nvSpPr>
          <p:cNvPr id="209" name="Shape 209"/>
          <p:cNvSpPr txBox="1"/>
          <p:nvPr/>
        </p:nvSpPr>
        <p:spPr>
          <a:xfrm>
            <a:off x="70250" y="4437900"/>
            <a:ext cx="30000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Dhruv Batra</a:t>
            </a:r>
            <a:endParaRPr>
              <a:solidFill>
                <a:srgbClr val="7F7F7F"/>
              </a:solidFill>
            </a:endParaRPr>
          </a:p>
        </p:txBody>
      </p:sp>
    </p:spTree>
    <p:extLst>
      <p:ext uri="{BB962C8B-B14F-4D97-AF65-F5344CB8AC3E}">
        <p14:creationId xmlns:p14="http://schemas.microsoft.com/office/powerpoint/2010/main" val="2763607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3"/>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60</a:t>
            </a:fld>
            <a:endParaRPr/>
          </a:p>
        </p:txBody>
      </p:sp>
      <p:sp>
        <p:nvSpPr>
          <p:cNvPr id="642" name="Google Shape;642;p53"/>
          <p:cNvSpPr txBox="1"/>
          <p:nvPr/>
        </p:nvSpPr>
        <p:spPr>
          <a:xfrm>
            <a:off x="264125" y="209475"/>
            <a:ext cx="82890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In practice: Common to zero pad the border</a:t>
            </a:r>
            <a:endParaRPr sz="3000"/>
          </a:p>
        </p:txBody>
      </p:sp>
      <p:graphicFrame>
        <p:nvGraphicFramePr>
          <p:cNvPr id="643" name="Google Shape;643;p53"/>
          <p:cNvGraphicFramePr/>
          <p:nvPr/>
        </p:nvGraphicFramePr>
        <p:xfrm>
          <a:off x="377400" y="947175"/>
          <a:ext cx="2679975" cy="4114530"/>
        </p:xfrm>
        <a:graphic>
          <a:graphicData uri="http://schemas.openxmlformats.org/drawingml/2006/table">
            <a:tbl>
              <a:tblPr>
                <a:noFill/>
              </a:tblPr>
              <a:tblGrid>
                <a:gridCol w="297775">
                  <a:extLst>
                    <a:ext uri="{9D8B030D-6E8A-4147-A177-3AD203B41FA5}">
                      <a16:colId xmlns:a16="http://schemas.microsoft.com/office/drawing/2014/main" val="20000"/>
                    </a:ext>
                  </a:extLst>
                </a:gridCol>
                <a:gridCol w="297775">
                  <a:extLst>
                    <a:ext uri="{9D8B030D-6E8A-4147-A177-3AD203B41FA5}">
                      <a16:colId xmlns:a16="http://schemas.microsoft.com/office/drawing/2014/main" val="20001"/>
                    </a:ext>
                  </a:extLst>
                </a:gridCol>
                <a:gridCol w="297775">
                  <a:extLst>
                    <a:ext uri="{9D8B030D-6E8A-4147-A177-3AD203B41FA5}">
                      <a16:colId xmlns:a16="http://schemas.microsoft.com/office/drawing/2014/main" val="20002"/>
                    </a:ext>
                  </a:extLst>
                </a:gridCol>
                <a:gridCol w="297775">
                  <a:extLst>
                    <a:ext uri="{9D8B030D-6E8A-4147-A177-3AD203B41FA5}">
                      <a16:colId xmlns:a16="http://schemas.microsoft.com/office/drawing/2014/main" val="20003"/>
                    </a:ext>
                  </a:extLst>
                </a:gridCol>
                <a:gridCol w="297775">
                  <a:extLst>
                    <a:ext uri="{9D8B030D-6E8A-4147-A177-3AD203B41FA5}">
                      <a16:colId xmlns:a16="http://schemas.microsoft.com/office/drawing/2014/main" val="20004"/>
                    </a:ext>
                  </a:extLst>
                </a:gridCol>
                <a:gridCol w="297775">
                  <a:extLst>
                    <a:ext uri="{9D8B030D-6E8A-4147-A177-3AD203B41FA5}">
                      <a16:colId xmlns:a16="http://schemas.microsoft.com/office/drawing/2014/main" val="20005"/>
                    </a:ext>
                  </a:extLst>
                </a:gridCol>
                <a:gridCol w="297775">
                  <a:extLst>
                    <a:ext uri="{9D8B030D-6E8A-4147-A177-3AD203B41FA5}">
                      <a16:colId xmlns:a16="http://schemas.microsoft.com/office/drawing/2014/main" val="20006"/>
                    </a:ext>
                  </a:extLst>
                </a:gridCol>
                <a:gridCol w="297775">
                  <a:extLst>
                    <a:ext uri="{9D8B030D-6E8A-4147-A177-3AD203B41FA5}">
                      <a16:colId xmlns:a16="http://schemas.microsoft.com/office/drawing/2014/main" val="20007"/>
                    </a:ext>
                  </a:extLst>
                </a:gridCol>
                <a:gridCol w="297775">
                  <a:extLst>
                    <a:ext uri="{9D8B030D-6E8A-4147-A177-3AD203B41FA5}">
                      <a16:colId xmlns:a16="http://schemas.microsoft.com/office/drawing/2014/main" val="20008"/>
                    </a:ext>
                  </a:extLst>
                </a:gridCol>
              </a:tblGrid>
              <a:tr h="0">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644" name="Google Shape;644;p53"/>
          <p:cNvSpPr txBox="1"/>
          <p:nvPr/>
        </p:nvSpPr>
        <p:spPr>
          <a:xfrm>
            <a:off x="3299125" y="1023375"/>
            <a:ext cx="5844900" cy="14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e.g. input 7x7</a:t>
            </a:r>
            <a:endParaRPr sz="2000"/>
          </a:p>
          <a:p>
            <a:pPr marL="0" lvl="0" indent="0" algn="l" rtl="0">
              <a:spcBef>
                <a:spcPts val="0"/>
              </a:spcBef>
              <a:spcAft>
                <a:spcPts val="0"/>
              </a:spcAft>
              <a:buNone/>
            </a:pPr>
            <a:r>
              <a:rPr lang="en" sz="2000" b="1"/>
              <a:t>3x3</a:t>
            </a:r>
            <a:r>
              <a:rPr lang="en" sz="2000"/>
              <a:t> filter, applied with </a:t>
            </a:r>
            <a:r>
              <a:rPr lang="en" sz="2000" b="1"/>
              <a:t>stride 1 </a:t>
            </a:r>
            <a:endParaRPr sz="2000" b="1"/>
          </a:p>
          <a:p>
            <a:pPr marL="0" lvl="0" indent="0" algn="l" rtl="0">
              <a:spcBef>
                <a:spcPts val="0"/>
              </a:spcBef>
              <a:spcAft>
                <a:spcPts val="0"/>
              </a:spcAft>
              <a:buNone/>
            </a:pPr>
            <a:r>
              <a:rPr lang="en" sz="2000" b="1"/>
              <a:t>pad with 1 pixel</a:t>
            </a:r>
            <a:r>
              <a:rPr lang="en" sz="2000"/>
              <a:t> border =&gt; what is the output?</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645" name="Google Shape;645;p53"/>
          <p:cNvSpPr txBox="1"/>
          <p:nvPr/>
        </p:nvSpPr>
        <p:spPr>
          <a:xfrm>
            <a:off x="5021575" y="3212025"/>
            <a:ext cx="2892600" cy="122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434343"/>
                </a:solidFill>
              </a:rPr>
              <a:t>(recall:)</a:t>
            </a:r>
            <a:endParaRPr sz="2400">
              <a:solidFill>
                <a:srgbClr val="434343"/>
              </a:solidFill>
            </a:endParaRPr>
          </a:p>
          <a:p>
            <a:pPr marL="0" lvl="0" indent="0" algn="l" rtl="0">
              <a:spcBef>
                <a:spcPts val="0"/>
              </a:spcBef>
              <a:spcAft>
                <a:spcPts val="0"/>
              </a:spcAft>
              <a:buNone/>
            </a:pPr>
            <a:r>
              <a:rPr lang="en" sz="2400">
                <a:solidFill>
                  <a:srgbClr val="0000FF"/>
                </a:solidFill>
              </a:rPr>
              <a:t>(N - F) / stride + 1</a:t>
            </a:r>
            <a:endParaRPr>
              <a:solidFill>
                <a:srgbClr val="0000FF"/>
              </a:solidFill>
            </a:endParaRPr>
          </a:p>
        </p:txBody>
      </p:sp>
    </p:spTree>
    <p:extLst>
      <p:ext uri="{BB962C8B-B14F-4D97-AF65-F5344CB8AC3E}">
        <p14:creationId xmlns:p14="http://schemas.microsoft.com/office/powerpoint/2010/main" val="379678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4"/>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61</a:t>
            </a:fld>
            <a:endParaRPr/>
          </a:p>
        </p:txBody>
      </p:sp>
      <p:sp>
        <p:nvSpPr>
          <p:cNvPr id="651" name="Google Shape;651;p54"/>
          <p:cNvSpPr txBox="1"/>
          <p:nvPr/>
        </p:nvSpPr>
        <p:spPr>
          <a:xfrm>
            <a:off x="264125" y="209475"/>
            <a:ext cx="82890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In practice: Common to zero pad the border</a:t>
            </a:r>
            <a:endParaRPr sz="3000"/>
          </a:p>
        </p:txBody>
      </p:sp>
      <p:sp>
        <p:nvSpPr>
          <p:cNvPr id="652" name="Google Shape;652;p54"/>
          <p:cNvSpPr txBox="1"/>
          <p:nvPr/>
        </p:nvSpPr>
        <p:spPr>
          <a:xfrm>
            <a:off x="3299125" y="1023375"/>
            <a:ext cx="5844900" cy="14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e.g. input 7x7</a:t>
            </a:r>
            <a:endParaRPr sz="2000"/>
          </a:p>
          <a:p>
            <a:pPr marL="0" lvl="0" indent="0" algn="l" rtl="0">
              <a:spcBef>
                <a:spcPts val="0"/>
              </a:spcBef>
              <a:spcAft>
                <a:spcPts val="0"/>
              </a:spcAft>
              <a:buNone/>
            </a:pPr>
            <a:r>
              <a:rPr lang="en" sz="2000" b="1"/>
              <a:t>3x3</a:t>
            </a:r>
            <a:r>
              <a:rPr lang="en" sz="2000"/>
              <a:t> filter, applied with </a:t>
            </a:r>
            <a:r>
              <a:rPr lang="en" sz="2000" b="1"/>
              <a:t>stride 1 </a:t>
            </a:r>
            <a:endParaRPr sz="2000" b="1"/>
          </a:p>
          <a:p>
            <a:pPr marL="0" lvl="0" indent="0" algn="l" rtl="0">
              <a:spcBef>
                <a:spcPts val="0"/>
              </a:spcBef>
              <a:spcAft>
                <a:spcPts val="0"/>
              </a:spcAft>
              <a:buNone/>
            </a:pPr>
            <a:r>
              <a:rPr lang="en" sz="2000" b="1"/>
              <a:t>pad with 1 pixel</a:t>
            </a:r>
            <a:r>
              <a:rPr lang="en" sz="2000"/>
              <a:t> border =&gt; what is the output?</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b="1"/>
              <a:t>7x7 output!</a:t>
            </a:r>
            <a:endParaRPr sz="2000" b="1"/>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graphicFrame>
        <p:nvGraphicFramePr>
          <p:cNvPr id="653" name="Google Shape;653;p54"/>
          <p:cNvGraphicFramePr/>
          <p:nvPr/>
        </p:nvGraphicFramePr>
        <p:xfrm>
          <a:off x="377400" y="947175"/>
          <a:ext cx="2679975" cy="4114530"/>
        </p:xfrm>
        <a:graphic>
          <a:graphicData uri="http://schemas.openxmlformats.org/drawingml/2006/table">
            <a:tbl>
              <a:tblPr>
                <a:noFill/>
              </a:tblPr>
              <a:tblGrid>
                <a:gridCol w="297775">
                  <a:extLst>
                    <a:ext uri="{9D8B030D-6E8A-4147-A177-3AD203B41FA5}">
                      <a16:colId xmlns:a16="http://schemas.microsoft.com/office/drawing/2014/main" val="20000"/>
                    </a:ext>
                  </a:extLst>
                </a:gridCol>
                <a:gridCol w="297775">
                  <a:extLst>
                    <a:ext uri="{9D8B030D-6E8A-4147-A177-3AD203B41FA5}">
                      <a16:colId xmlns:a16="http://schemas.microsoft.com/office/drawing/2014/main" val="20001"/>
                    </a:ext>
                  </a:extLst>
                </a:gridCol>
                <a:gridCol w="297775">
                  <a:extLst>
                    <a:ext uri="{9D8B030D-6E8A-4147-A177-3AD203B41FA5}">
                      <a16:colId xmlns:a16="http://schemas.microsoft.com/office/drawing/2014/main" val="20002"/>
                    </a:ext>
                  </a:extLst>
                </a:gridCol>
                <a:gridCol w="297775">
                  <a:extLst>
                    <a:ext uri="{9D8B030D-6E8A-4147-A177-3AD203B41FA5}">
                      <a16:colId xmlns:a16="http://schemas.microsoft.com/office/drawing/2014/main" val="20003"/>
                    </a:ext>
                  </a:extLst>
                </a:gridCol>
                <a:gridCol w="297775">
                  <a:extLst>
                    <a:ext uri="{9D8B030D-6E8A-4147-A177-3AD203B41FA5}">
                      <a16:colId xmlns:a16="http://schemas.microsoft.com/office/drawing/2014/main" val="20004"/>
                    </a:ext>
                  </a:extLst>
                </a:gridCol>
                <a:gridCol w="297775">
                  <a:extLst>
                    <a:ext uri="{9D8B030D-6E8A-4147-A177-3AD203B41FA5}">
                      <a16:colId xmlns:a16="http://schemas.microsoft.com/office/drawing/2014/main" val="20005"/>
                    </a:ext>
                  </a:extLst>
                </a:gridCol>
                <a:gridCol w="297775">
                  <a:extLst>
                    <a:ext uri="{9D8B030D-6E8A-4147-A177-3AD203B41FA5}">
                      <a16:colId xmlns:a16="http://schemas.microsoft.com/office/drawing/2014/main" val="20006"/>
                    </a:ext>
                  </a:extLst>
                </a:gridCol>
                <a:gridCol w="297775">
                  <a:extLst>
                    <a:ext uri="{9D8B030D-6E8A-4147-A177-3AD203B41FA5}">
                      <a16:colId xmlns:a16="http://schemas.microsoft.com/office/drawing/2014/main" val="20007"/>
                    </a:ext>
                  </a:extLst>
                </a:gridCol>
                <a:gridCol w="297775">
                  <a:extLst>
                    <a:ext uri="{9D8B030D-6E8A-4147-A177-3AD203B41FA5}">
                      <a16:colId xmlns:a16="http://schemas.microsoft.com/office/drawing/2014/main" val="20008"/>
                    </a:ext>
                  </a:extLst>
                </a:gridCol>
              </a:tblGrid>
              <a:tr h="0">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68951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5"/>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62</a:t>
            </a:fld>
            <a:endParaRPr/>
          </a:p>
        </p:txBody>
      </p:sp>
      <p:sp>
        <p:nvSpPr>
          <p:cNvPr id="659" name="Google Shape;659;p55"/>
          <p:cNvSpPr txBox="1"/>
          <p:nvPr/>
        </p:nvSpPr>
        <p:spPr>
          <a:xfrm>
            <a:off x="264125" y="209475"/>
            <a:ext cx="82890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In practice: Common to zero pad the border</a:t>
            </a:r>
            <a:endParaRPr sz="3000"/>
          </a:p>
        </p:txBody>
      </p:sp>
      <p:sp>
        <p:nvSpPr>
          <p:cNvPr id="660" name="Google Shape;660;p55"/>
          <p:cNvSpPr txBox="1"/>
          <p:nvPr/>
        </p:nvSpPr>
        <p:spPr>
          <a:xfrm>
            <a:off x="3299125" y="1023375"/>
            <a:ext cx="5844900" cy="14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e.g. input 7x7</a:t>
            </a:r>
            <a:endParaRPr sz="2000"/>
          </a:p>
          <a:p>
            <a:pPr marL="0" lvl="0" indent="0" algn="l" rtl="0">
              <a:spcBef>
                <a:spcPts val="0"/>
              </a:spcBef>
              <a:spcAft>
                <a:spcPts val="0"/>
              </a:spcAft>
              <a:buNone/>
            </a:pPr>
            <a:r>
              <a:rPr lang="en" sz="2000" b="1"/>
              <a:t>3x3</a:t>
            </a:r>
            <a:r>
              <a:rPr lang="en" sz="2000"/>
              <a:t> filter, applied with </a:t>
            </a:r>
            <a:r>
              <a:rPr lang="en" sz="2000" b="1"/>
              <a:t>stride 1 </a:t>
            </a:r>
            <a:endParaRPr sz="2000" b="1"/>
          </a:p>
          <a:p>
            <a:pPr marL="0" lvl="0" indent="0" algn="l" rtl="0">
              <a:spcBef>
                <a:spcPts val="0"/>
              </a:spcBef>
              <a:spcAft>
                <a:spcPts val="0"/>
              </a:spcAft>
              <a:buNone/>
            </a:pPr>
            <a:r>
              <a:rPr lang="en" sz="2000" b="1"/>
              <a:t>pad with 1 pixel</a:t>
            </a:r>
            <a:r>
              <a:rPr lang="en" sz="2000"/>
              <a:t> border =&gt; what is the output?</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b="1"/>
              <a:t>7x7 output!</a:t>
            </a:r>
            <a:endParaRPr sz="2000" b="1"/>
          </a:p>
          <a:p>
            <a:pPr marL="0" lvl="0" indent="0" algn="l" rtl="0">
              <a:spcBef>
                <a:spcPts val="0"/>
              </a:spcBef>
              <a:spcAft>
                <a:spcPts val="0"/>
              </a:spcAft>
              <a:buNone/>
            </a:pPr>
            <a:r>
              <a:rPr lang="en" sz="2000"/>
              <a:t>in general, common to see CONV layers with stride 1, filters of size FxF, and zero-padding with (F-1)/2. (will preserve size spatially)</a:t>
            </a:r>
            <a:endParaRPr sz="2000"/>
          </a:p>
          <a:p>
            <a:pPr marL="0" lvl="0" indent="0" algn="l" rtl="0">
              <a:spcBef>
                <a:spcPts val="0"/>
              </a:spcBef>
              <a:spcAft>
                <a:spcPts val="0"/>
              </a:spcAft>
              <a:buNone/>
            </a:pPr>
            <a:r>
              <a:rPr lang="en" sz="2000">
                <a:solidFill>
                  <a:srgbClr val="0000FF"/>
                </a:solidFill>
              </a:rPr>
              <a:t>e.g. F = 3 =&gt; zero pad with 1</a:t>
            </a:r>
            <a:endParaRPr sz="2000">
              <a:solidFill>
                <a:srgbClr val="0000FF"/>
              </a:solidFill>
            </a:endParaRPr>
          </a:p>
          <a:p>
            <a:pPr marL="0" lvl="0" indent="0" algn="l" rtl="0">
              <a:spcBef>
                <a:spcPts val="0"/>
              </a:spcBef>
              <a:spcAft>
                <a:spcPts val="0"/>
              </a:spcAft>
              <a:buNone/>
            </a:pPr>
            <a:r>
              <a:rPr lang="en" sz="2000">
                <a:solidFill>
                  <a:srgbClr val="0000FF"/>
                </a:solidFill>
              </a:rPr>
              <a:t>       F = 5 =&gt; zero pad with 2</a:t>
            </a:r>
            <a:endParaRPr sz="2000">
              <a:solidFill>
                <a:srgbClr val="0000FF"/>
              </a:solidFill>
            </a:endParaRPr>
          </a:p>
          <a:p>
            <a:pPr marL="0" lvl="0" indent="0" algn="l" rtl="0">
              <a:spcBef>
                <a:spcPts val="0"/>
              </a:spcBef>
              <a:spcAft>
                <a:spcPts val="0"/>
              </a:spcAft>
              <a:buNone/>
            </a:pPr>
            <a:r>
              <a:rPr lang="en" sz="2000">
                <a:solidFill>
                  <a:srgbClr val="0000FF"/>
                </a:solidFill>
              </a:rPr>
              <a:t>       F = 7 =&gt; zero pad with 3</a:t>
            </a:r>
            <a:endParaRPr sz="2000">
              <a:solidFill>
                <a:srgbClr val="0000FF"/>
              </a:solidFill>
            </a:endParaRPr>
          </a:p>
          <a:p>
            <a:pPr marL="0" lvl="0" indent="0" algn="l" rtl="0">
              <a:spcBef>
                <a:spcPts val="0"/>
              </a:spcBef>
              <a:spcAft>
                <a:spcPts val="0"/>
              </a:spcAft>
              <a:buNone/>
            </a:pPr>
            <a:endParaRPr sz="2000"/>
          </a:p>
          <a:p>
            <a:pPr marL="0" lvl="0" indent="0" algn="l" rtl="0">
              <a:spcBef>
                <a:spcPts val="0"/>
              </a:spcBef>
              <a:spcAft>
                <a:spcPts val="0"/>
              </a:spcAft>
              <a:buNone/>
            </a:pPr>
            <a:endParaRPr sz="2000"/>
          </a:p>
        </p:txBody>
      </p:sp>
      <p:graphicFrame>
        <p:nvGraphicFramePr>
          <p:cNvPr id="661" name="Google Shape;661;p55"/>
          <p:cNvGraphicFramePr/>
          <p:nvPr/>
        </p:nvGraphicFramePr>
        <p:xfrm>
          <a:off x="377400" y="947175"/>
          <a:ext cx="2679975" cy="4114530"/>
        </p:xfrm>
        <a:graphic>
          <a:graphicData uri="http://schemas.openxmlformats.org/drawingml/2006/table">
            <a:tbl>
              <a:tblPr>
                <a:noFill/>
              </a:tblPr>
              <a:tblGrid>
                <a:gridCol w="297775">
                  <a:extLst>
                    <a:ext uri="{9D8B030D-6E8A-4147-A177-3AD203B41FA5}">
                      <a16:colId xmlns:a16="http://schemas.microsoft.com/office/drawing/2014/main" val="20000"/>
                    </a:ext>
                  </a:extLst>
                </a:gridCol>
                <a:gridCol w="297775">
                  <a:extLst>
                    <a:ext uri="{9D8B030D-6E8A-4147-A177-3AD203B41FA5}">
                      <a16:colId xmlns:a16="http://schemas.microsoft.com/office/drawing/2014/main" val="20001"/>
                    </a:ext>
                  </a:extLst>
                </a:gridCol>
                <a:gridCol w="297775">
                  <a:extLst>
                    <a:ext uri="{9D8B030D-6E8A-4147-A177-3AD203B41FA5}">
                      <a16:colId xmlns:a16="http://schemas.microsoft.com/office/drawing/2014/main" val="20002"/>
                    </a:ext>
                  </a:extLst>
                </a:gridCol>
                <a:gridCol w="297775">
                  <a:extLst>
                    <a:ext uri="{9D8B030D-6E8A-4147-A177-3AD203B41FA5}">
                      <a16:colId xmlns:a16="http://schemas.microsoft.com/office/drawing/2014/main" val="20003"/>
                    </a:ext>
                  </a:extLst>
                </a:gridCol>
                <a:gridCol w="297775">
                  <a:extLst>
                    <a:ext uri="{9D8B030D-6E8A-4147-A177-3AD203B41FA5}">
                      <a16:colId xmlns:a16="http://schemas.microsoft.com/office/drawing/2014/main" val="20004"/>
                    </a:ext>
                  </a:extLst>
                </a:gridCol>
                <a:gridCol w="297775">
                  <a:extLst>
                    <a:ext uri="{9D8B030D-6E8A-4147-A177-3AD203B41FA5}">
                      <a16:colId xmlns:a16="http://schemas.microsoft.com/office/drawing/2014/main" val="20005"/>
                    </a:ext>
                  </a:extLst>
                </a:gridCol>
                <a:gridCol w="297775">
                  <a:extLst>
                    <a:ext uri="{9D8B030D-6E8A-4147-A177-3AD203B41FA5}">
                      <a16:colId xmlns:a16="http://schemas.microsoft.com/office/drawing/2014/main" val="20006"/>
                    </a:ext>
                  </a:extLst>
                </a:gridCol>
                <a:gridCol w="297775">
                  <a:extLst>
                    <a:ext uri="{9D8B030D-6E8A-4147-A177-3AD203B41FA5}">
                      <a16:colId xmlns:a16="http://schemas.microsoft.com/office/drawing/2014/main" val="20007"/>
                    </a:ext>
                  </a:extLst>
                </a:gridCol>
                <a:gridCol w="297775">
                  <a:extLst>
                    <a:ext uri="{9D8B030D-6E8A-4147-A177-3AD203B41FA5}">
                      <a16:colId xmlns:a16="http://schemas.microsoft.com/office/drawing/2014/main" val="20008"/>
                    </a:ext>
                  </a:extLst>
                </a:gridCol>
              </a:tblGrid>
              <a:tr h="0">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D9EAD3"/>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solidFill>
                      <a:srgbClr val="FFFFFF"/>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0</a:t>
                      </a: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tc>
                  <a:txBody>
                    <a:bodyPr/>
                    <a:lstStyle/>
                    <a:p>
                      <a:pPr marL="0" lvl="0" indent="0" algn="l" rtl="0">
                        <a:spcBef>
                          <a:spcPts val="0"/>
                        </a:spcBef>
                        <a:spcAft>
                          <a:spcPts val="0"/>
                        </a:spcAft>
                        <a:buNone/>
                      </a:pPr>
                      <a:endParaRPr/>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0861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6"/>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63</a:t>
            </a:fld>
            <a:endParaRPr/>
          </a:p>
        </p:txBody>
      </p:sp>
      <p:sp>
        <p:nvSpPr>
          <p:cNvPr id="667" name="Google Shape;667;p56"/>
          <p:cNvSpPr txBox="1"/>
          <p:nvPr/>
        </p:nvSpPr>
        <p:spPr>
          <a:xfrm>
            <a:off x="212775" y="134025"/>
            <a:ext cx="8548200" cy="6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Remember back to… </a:t>
            </a:r>
            <a:endParaRPr sz="1800" b="1"/>
          </a:p>
          <a:p>
            <a:pPr marL="0" lvl="0" indent="0" algn="l" rtl="0">
              <a:spcBef>
                <a:spcPts val="0"/>
              </a:spcBef>
              <a:spcAft>
                <a:spcPts val="0"/>
              </a:spcAft>
              <a:buNone/>
            </a:pPr>
            <a:r>
              <a:rPr lang="en" sz="1800"/>
              <a:t>E.g. 32x32 input convolved repeatedly with 5x5 filters shrinks volumes spatially!</a:t>
            </a:r>
            <a:endParaRPr sz="1800"/>
          </a:p>
          <a:p>
            <a:pPr marL="0" lvl="0" indent="0" algn="l" rtl="0">
              <a:spcBef>
                <a:spcPts val="0"/>
              </a:spcBef>
              <a:spcAft>
                <a:spcPts val="0"/>
              </a:spcAft>
              <a:buNone/>
            </a:pPr>
            <a:r>
              <a:rPr lang="en" sz="1800"/>
              <a:t>(32 -&gt; 28 -&gt; 24 ...). Shrinking too fast is not good, doesn’t work well.</a:t>
            </a:r>
            <a:endParaRPr sz="1800"/>
          </a:p>
        </p:txBody>
      </p:sp>
      <p:sp>
        <p:nvSpPr>
          <p:cNvPr id="668" name="Google Shape;668;p56"/>
          <p:cNvSpPr/>
          <p:nvPr/>
        </p:nvSpPr>
        <p:spPr>
          <a:xfrm>
            <a:off x="212775" y="15831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txBox="1"/>
          <p:nvPr/>
        </p:nvSpPr>
        <p:spPr>
          <a:xfrm>
            <a:off x="825400" y="388315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670" name="Google Shape;670;p56"/>
          <p:cNvSpPr txBox="1"/>
          <p:nvPr/>
        </p:nvSpPr>
        <p:spPr>
          <a:xfrm>
            <a:off x="1189700" y="180997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671" name="Google Shape;671;p56"/>
          <p:cNvSpPr txBox="1"/>
          <p:nvPr/>
        </p:nvSpPr>
        <p:spPr>
          <a:xfrm>
            <a:off x="154788" y="427478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cxnSp>
        <p:nvCxnSpPr>
          <p:cNvPr id="672" name="Google Shape;672;p56"/>
          <p:cNvCxnSpPr/>
          <p:nvPr/>
        </p:nvCxnSpPr>
        <p:spPr>
          <a:xfrm>
            <a:off x="1517575" y="2861800"/>
            <a:ext cx="987600" cy="0"/>
          </a:xfrm>
          <a:prstGeom prst="straightConnector1">
            <a:avLst/>
          </a:prstGeom>
          <a:noFill/>
          <a:ln w="9525" cap="flat" cmpd="sng">
            <a:solidFill>
              <a:schemeClr val="dk2"/>
            </a:solidFill>
            <a:prstDash val="solid"/>
            <a:round/>
            <a:headEnd type="none" w="med" len="med"/>
            <a:tailEnd type="triangle" w="med" len="med"/>
          </a:ln>
        </p:spPr>
      </p:cxnSp>
      <p:sp>
        <p:nvSpPr>
          <p:cNvPr id="673" name="Google Shape;673;p56"/>
          <p:cNvSpPr txBox="1"/>
          <p:nvPr/>
        </p:nvSpPr>
        <p:spPr>
          <a:xfrm>
            <a:off x="1556900" y="2876050"/>
            <a:ext cx="987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a:t>
            </a:r>
            <a:endParaRPr sz="1800"/>
          </a:p>
          <a:p>
            <a:pPr marL="0" lvl="0" indent="0" algn="l" rtl="0">
              <a:spcBef>
                <a:spcPts val="0"/>
              </a:spcBef>
              <a:spcAft>
                <a:spcPts val="0"/>
              </a:spcAft>
              <a:buNone/>
            </a:pPr>
            <a:r>
              <a:rPr lang="en" sz="1800"/>
              <a:t>ReLU</a:t>
            </a:r>
            <a:endParaRPr sz="1800"/>
          </a:p>
          <a:p>
            <a:pPr marL="0" lvl="0" indent="0" algn="l" rtl="0">
              <a:spcBef>
                <a:spcPts val="0"/>
              </a:spcBef>
              <a:spcAft>
                <a:spcPts val="0"/>
              </a:spcAft>
              <a:buNone/>
            </a:pPr>
            <a:r>
              <a:rPr lang="en" sz="1800">
                <a:solidFill>
                  <a:srgbClr val="0000FF"/>
                </a:solidFill>
              </a:rPr>
              <a:t>e.g. 6 5x5x3 filters</a:t>
            </a:r>
            <a:endParaRPr sz="1800">
              <a:solidFill>
                <a:srgbClr val="0000FF"/>
              </a:solidFill>
            </a:endParaRPr>
          </a:p>
        </p:txBody>
      </p:sp>
      <p:sp>
        <p:nvSpPr>
          <p:cNvPr id="674" name="Google Shape;674;p56"/>
          <p:cNvSpPr/>
          <p:nvPr/>
        </p:nvSpPr>
        <p:spPr>
          <a:xfrm>
            <a:off x="2727375" y="1583150"/>
            <a:ext cx="956400" cy="2757900"/>
          </a:xfrm>
          <a:prstGeom prst="cube">
            <a:avLst>
              <a:gd name="adj" fmla="val 77711"/>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txBox="1"/>
          <p:nvPr/>
        </p:nvSpPr>
        <p:spPr>
          <a:xfrm>
            <a:off x="3340000" y="388315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676" name="Google Shape;676;p56"/>
          <p:cNvSpPr txBox="1"/>
          <p:nvPr/>
        </p:nvSpPr>
        <p:spPr>
          <a:xfrm>
            <a:off x="3704300" y="180997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28</a:t>
            </a:r>
            <a:endParaRPr sz="1800"/>
          </a:p>
        </p:txBody>
      </p:sp>
      <p:sp>
        <p:nvSpPr>
          <p:cNvPr id="677" name="Google Shape;677;p56"/>
          <p:cNvSpPr txBox="1"/>
          <p:nvPr/>
        </p:nvSpPr>
        <p:spPr>
          <a:xfrm>
            <a:off x="2669388" y="427478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6</a:t>
            </a:r>
            <a:endParaRPr sz="1800"/>
          </a:p>
        </p:txBody>
      </p:sp>
      <p:cxnSp>
        <p:nvCxnSpPr>
          <p:cNvPr id="678" name="Google Shape;678;p56"/>
          <p:cNvCxnSpPr/>
          <p:nvPr/>
        </p:nvCxnSpPr>
        <p:spPr>
          <a:xfrm>
            <a:off x="4260775" y="2861800"/>
            <a:ext cx="987600" cy="0"/>
          </a:xfrm>
          <a:prstGeom prst="straightConnector1">
            <a:avLst/>
          </a:prstGeom>
          <a:noFill/>
          <a:ln w="9525" cap="flat" cmpd="sng">
            <a:solidFill>
              <a:schemeClr val="dk2"/>
            </a:solidFill>
            <a:prstDash val="solid"/>
            <a:round/>
            <a:headEnd type="none" w="med" len="med"/>
            <a:tailEnd type="triangle" w="med" len="med"/>
          </a:ln>
        </p:spPr>
      </p:cxnSp>
      <p:sp>
        <p:nvSpPr>
          <p:cNvPr id="679" name="Google Shape;679;p56"/>
          <p:cNvSpPr txBox="1"/>
          <p:nvPr/>
        </p:nvSpPr>
        <p:spPr>
          <a:xfrm>
            <a:off x="4300100" y="2876050"/>
            <a:ext cx="1063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a:t>
            </a:r>
            <a:endParaRPr sz="1800"/>
          </a:p>
          <a:p>
            <a:pPr marL="0" lvl="0" indent="0" algn="l" rtl="0">
              <a:spcBef>
                <a:spcPts val="0"/>
              </a:spcBef>
              <a:spcAft>
                <a:spcPts val="0"/>
              </a:spcAft>
              <a:buNone/>
            </a:pPr>
            <a:r>
              <a:rPr lang="en" sz="1800"/>
              <a:t>ReLU</a:t>
            </a:r>
            <a:endParaRPr sz="1800"/>
          </a:p>
          <a:p>
            <a:pPr marL="0" lvl="0" indent="0" algn="l" rtl="0">
              <a:spcBef>
                <a:spcPts val="0"/>
              </a:spcBef>
              <a:spcAft>
                <a:spcPts val="0"/>
              </a:spcAft>
              <a:buNone/>
            </a:pPr>
            <a:r>
              <a:rPr lang="en" sz="1800">
                <a:solidFill>
                  <a:srgbClr val="38761D"/>
                </a:solidFill>
              </a:rPr>
              <a:t>e.g. 10 5x5x</a:t>
            </a:r>
            <a:r>
              <a:rPr lang="en" sz="1800" b="1">
                <a:solidFill>
                  <a:srgbClr val="38761D"/>
                </a:solidFill>
              </a:rPr>
              <a:t>6 </a:t>
            </a:r>
            <a:r>
              <a:rPr lang="en" sz="1800">
                <a:solidFill>
                  <a:srgbClr val="38761D"/>
                </a:solidFill>
              </a:rPr>
              <a:t>filters</a:t>
            </a:r>
            <a:endParaRPr sz="1800">
              <a:solidFill>
                <a:srgbClr val="38761D"/>
              </a:solidFill>
            </a:endParaRPr>
          </a:p>
        </p:txBody>
      </p:sp>
      <p:sp>
        <p:nvSpPr>
          <p:cNvPr id="680" name="Google Shape;680;p56"/>
          <p:cNvSpPr/>
          <p:nvPr/>
        </p:nvSpPr>
        <p:spPr>
          <a:xfrm>
            <a:off x="5470575" y="1583150"/>
            <a:ext cx="956400" cy="2757900"/>
          </a:xfrm>
          <a:prstGeom prst="cube">
            <a:avLst>
              <a:gd name="adj" fmla="val 77711"/>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56"/>
          <p:cNvCxnSpPr/>
          <p:nvPr/>
        </p:nvCxnSpPr>
        <p:spPr>
          <a:xfrm>
            <a:off x="6851575" y="2861800"/>
            <a:ext cx="987600" cy="0"/>
          </a:xfrm>
          <a:prstGeom prst="straightConnector1">
            <a:avLst/>
          </a:prstGeom>
          <a:noFill/>
          <a:ln w="9525" cap="flat" cmpd="sng">
            <a:solidFill>
              <a:schemeClr val="dk2"/>
            </a:solidFill>
            <a:prstDash val="solid"/>
            <a:round/>
            <a:headEnd type="none" w="med" len="med"/>
            <a:tailEnd type="triangle" w="med" len="med"/>
          </a:ln>
        </p:spPr>
      </p:cxnSp>
      <p:sp>
        <p:nvSpPr>
          <p:cNvPr id="682" name="Google Shape;682;p56"/>
          <p:cNvSpPr txBox="1"/>
          <p:nvPr/>
        </p:nvSpPr>
        <p:spPr>
          <a:xfrm>
            <a:off x="6890900" y="2876050"/>
            <a:ext cx="987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CONV,</a:t>
            </a:r>
            <a:endParaRPr sz="1800"/>
          </a:p>
          <a:p>
            <a:pPr marL="0" lvl="0" indent="0" algn="l" rtl="0">
              <a:spcBef>
                <a:spcPts val="0"/>
              </a:spcBef>
              <a:spcAft>
                <a:spcPts val="0"/>
              </a:spcAft>
              <a:buNone/>
            </a:pPr>
            <a:r>
              <a:rPr lang="en" sz="1800"/>
              <a:t>ReLU</a:t>
            </a:r>
            <a:endParaRPr sz="1800"/>
          </a:p>
        </p:txBody>
      </p:sp>
      <p:sp>
        <p:nvSpPr>
          <p:cNvPr id="683" name="Google Shape;683;p56"/>
          <p:cNvSpPr txBox="1"/>
          <p:nvPr/>
        </p:nvSpPr>
        <p:spPr>
          <a:xfrm>
            <a:off x="8107500" y="2617000"/>
            <a:ext cx="956400" cy="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t>
            </a:r>
            <a:endParaRPr sz="2400"/>
          </a:p>
        </p:txBody>
      </p:sp>
      <p:sp>
        <p:nvSpPr>
          <p:cNvPr id="684" name="Google Shape;684;p56"/>
          <p:cNvSpPr txBox="1"/>
          <p:nvPr/>
        </p:nvSpPr>
        <p:spPr>
          <a:xfrm>
            <a:off x="5336388" y="4274782"/>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10</a:t>
            </a:r>
            <a:endParaRPr sz="1800"/>
          </a:p>
        </p:txBody>
      </p:sp>
      <p:sp>
        <p:nvSpPr>
          <p:cNvPr id="685" name="Google Shape;685;p56"/>
          <p:cNvSpPr txBox="1"/>
          <p:nvPr/>
        </p:nvSpPr>
        <p:spPr>
          <a:xfrm>
            <a:off x="6083200" y="3883150"/>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24</a:t>
            </a:r>
            <a:endParaRPr sz="1800"/>
          </a:p>
        </p:txBody>
      </p:sp>
      <p:sp>
        <p:nvSpPr>
          <p:cNvPr id="686" name="Google Shape;686;p56"/>
          <p:cNvSpPr txBox="1"/>
          <p:nvPr/>
        </p:nvSpPr>
        <p:spPr>
          <a:xfrm>
            <a:off x="6447500" y="1809975"/>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24</a:t>
            </a:r>
            <a:endParaRPr sz="1800"/>
          </a:p>
        </p:txBody>
      </p:sp>
    </p:spTree>
    <p:extLst>
      <p:ext uri="{BB962C8B-B14F-4D97-AF65-F5344CB8AC3E}">
        <p14:creationId xmlns:p14="http://schemas.microsoft.com/office/powerpoint/2010/main" val="3099724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7"/>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64</a:t>
            </a:fld>
            <a:endParaRPr/>
          </a:p>
        </p:txBody>
      </p:sp>
      <p:sp>
        <p:nvSpPr>
          <p:cNvPr id="692" name="Google Shape;692;p57"/>
          <p:cNvSpPr txBox="1"/>
          <p:nvPr/>
        </p:nvSpPr>
        <p:spPr>
          <a:xfrm>
            <a:off x="264125" y="209475"/>
            <a:ext cx="30147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Examples time:</a:t>
            </a:r>
            <a:endParaRPr sz="3000"/>
          </a:p>
        </p:txBody>
      </p:sp>
      <p:sp>
        <p:nvSpPr>
          <p:cNvPr id="693" name="Google Shape;693;p57"/>
          <p:cNvSpPr txBox="1"/>
          <p:nvPr/>
        </p:nvSpPr>
        <p:spPr>
          <a:xfrm>
            <a:off x="202800" y="1293275"/>
            <a:ext cx="5721300" cy="10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Input volume: </a:t>
            </a:r>
            <a:r>
              <a:rPr lang="en" sz="3000" b="1"/>
              <a:t>32x32x3</a:t>
            </a:r>
            <a:endParaRPr sz="3000" b="1"/>
          </a:p>
          <a:p>
            <a:pPr marL="0" lvl="0" indent="0" algn="l" rtl="0">
              <a:spcBef>
                <a:spcPts val="0"/>
              </a:spcBef>
              <a:spcAft>
                <a:spcPts val="0"/>
              </a:spcAft>
              <a:buNone/>
            </a:pPr>
            <a:r>
              <a:rPr lang="en" sz="3000"/>
              <a:t>10 5x5 filters with stride 1, pad 2</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 sz="3000"/>
              <a:t>Output volume size: ?</a:t>
            </a:r>
            <a:endParaRPr sz="3000"/>
          </a:p>
        </p:txBody>
      </p:sp>
      <p:sp>
        <p:nvSpPr>
          <p:cNvPr id="694" name="Google Shape;694;p57"/>
          <p:cNvSpPr/>
          <p:nvPr/>
        </p:nvSpPr>
        <p:spPr>
          <a:xfrm>
            <a:off x="6564405" y="13965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5" name="Google Shape;695;p57"/>
          <p:cNvCxnSpPr/>
          <p:nvPr/>
        </p:nvCxnSpPr>
        <p:spPr>
          <a:xfrm>
            <a:off x="7385371" y="1093509"/>
            <a:ext cx="736800" cy="0"/>
          </a:xfrm>
          <a:prstGeom prst="straightConnector1">
            <a:avLst/>
          </a:prstGeom>
          <a:noFill/>
          <a:ln w="9525" cap="flat" cmpd="sng">
            <a:solidFill>
              <a:schemeClr val="dk2"/>
            </a:solidFill>
            <a:prstDash val="solid"/>
            <a:round/>
            <a:headEnd type="none" w="med" len="med"/>
            <a:tailEnd type="triangle" w="med" len="med"/>
          </a:ln>
        </p:spPr>
      </p:cxnSp>
      <p:sp>
        <p:nvSpPr>
          <p:cNvPr id="696" name="Google Shape;696;p57"/>
          <p:cNvSpPr/>
          <p:nvPr/>
        </p:nvSpPr>
        <p:spPr>
          <a:xfrm>
            <a:off x="8287869" y="139650"/>
            <a:ext cx="713400" cy="2057400"/>
          </a:xfrm>
          <a:prstGeom prst="cube">
            <a:avLst>
              <a:gd name="adj" fmla="val 77711"/>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473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8"/>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65</a:t>
            </a:fld>
            <a:endParaRPr/>
          </a:p>
        </p:txBody>
      </p:sp>
      <p:sp>
        <p:nvSpPr>
          <p:cNvPr id="702" name="Google Shape;702;p58"/>
          <p:cNvSpPr txBox="1"/>
          <p:nvPr/>
        </p:nvSpPr>
        <p:spPr>
          <a:xfrm>
            <a:off x="264125" y="209475"/>
            <a:ext cx="30147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Examples time:</a:t>
            </a:r>
            <a:endParaRPr sz="3000"/>
          </a:p>
        </p:txBody>
      </p:sp>
      <p:sp>
        <p:nvSpPr>
          <p:cNvPr id="703" name="Google Shape;703;p58"/>
          <p:cNvSpPr txBox="1"/>
          <p:nvPr/>
        </p:nvSpPr>
        <p:spPr>
          <a:xfrm>
            <a:off x="202800" y="1293275"/>
            <a:ext cx="6557100" cy="10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Input volume: </a:t>
            </a:r>
            <a:r>
              <a:rPr lang="en" sz="3000" b="1">
                <a:solidFill>
                  <a:srgbClr val="0000FF"/>
                </a:solidFill>
              </a:rPr>
              <a:t>32x32</a:t>
            </a:r>
            <a:r>
              <a:rPr lang="en" sz="3000" b="1"/>
              <a:t>x3</a:t>
            </a:r>
            <a:endParaRPr sz="3000" b="1"/>
          </a:p>
          <a:p>
            <a:pPr marL="0" lvl="0" indent="0" algn="l" rtl="0">
              <a:spcBef>
                <a:spcPts val="0"/>
              </a:spcBef>
              <a:spcAft>
                <a:spcPts val="0"/>
              </a:spcAft>
              <a:buNone/>
            </a:pPr>
            <a:r>
              <a:rPr lang="en" sz="3000">
                <a:solidFill>
                  <a:srgbClr val="FF0000"/>
                </a:solidFill>
              </a:rPr>
              <a:t>10</a:t>
            </a:r>
            <a:r>
              <a:rPr lang="en" sz="3000"/>
              <a:t> </a:t>
            </a:r>
            <a:r>
              <a:rPr lang="en" sz="3000">
                <a:solidFill>
                  <a:srgbClr val="FF00FF"/>
                </a:solidFill>
              </a:rPr>
              <a:t>5x5</a:t>
            </a:r>
            <a:r>
              <a:rPr lang="en" sz="3000"/>
              <a:t> filters with stride </a:t>
            </a:r>
            <a:r>
              <a:rPr lang="en" sz="3000">
                <a:solidFill>
                  <a:srgbClr val="38761D"/>
                </a:solidFill>
              </a:rPr>
              <a:t>1</a:t>
            </a:r>
            <a:r>
              <a:rPr lang="en" sz="3000"/>
              <a:t>, pad </a:t>
            </a:r>
            <a:r>
              <a:rPr lang="en" sz="3000">
                <a:solidFill>
                  <a:srgbClr val="9900FF"/>
                </a:solidFill>
              </a:rPr>
              <a:t>2</a:t>
            </a:r>
            <a:endParaRPr sz="3000">
              <a:solidFill>
                <a:srgbClr val="9900FF"/>
              </a:solidFill>
            </a:endParaRPr>
          </a:p>
          <a:p>
            <a:pPr marL="0" lvl="0" indent="0" algn="l" rtl="0">
              <a:spcBef>
                <a:spcPts val="0"/>
              </a:spcBef>
              <a:spcAft>
                <a:spcPts val="0"/>
              </a:spcAft>
              <a:buNone/>
            </a:pPr>
            <a:endParaRPr sz="3000"/>
          </a:p>
          <a:p>
            <a:pPr marL="0" lvl="0" indent="0" algn="l" rtl="0">
              <a:spcBef>
                <a:spcPts val="0"/>
              </a:spcBef>
              <a:spcAft>
                <a:spcPts val="0"/>
              </a:spcAft>
              <a:buNone/>
            </a:pPr>
            <a:r>
              <a:rPr lang="en" sz="3000"/>
              <a:t>Output volume size: </a:t>
            </a:r>
            <a:endParaRPr sz="3000"/>
          </a:p>
          <a:p>
            <a:pPr marL="0" lvl="0" indent="0" algn="l" rtl="0">
              <a:spcBef>
                <a:spcPts val="0"/>
              </a:spcBef>
              <a:spcAft>
                <a:spcPts val="0"/>
              </a:spcAft>
              <a:buNone/>
            </a:pPr>
            <a:r>
              <a:rPr lang="en" sz="3000"/>
              <a:t>(</a:t>
            </a:r>
            <a:r>
              <a:rPr lang="en" sz="3000">
                <a:solidFill>
                  <a:srgbClr val="0000FF"/>
                </a:solidFill>
              </a:rPr>
              <a:t>32</a:t>
            </a:r>
            <a:r>
              <a:rPr lang="en" sz="3000"/>
              <a:t>+2*</a:t>
            </a:r>
            <a:r>
              <a:rPr lang="en" sz="3000">
                <a:solidFill>
                  <a:srgbClr val="9900FF"/>
                </a:solidFill>
              </a:rPr>
              <a:t>2</a:t>
            </a:r>
            <a:r>
              <a:rPr lang="en" sz="3000">
                <a:solidFill>
                  <a:schemeClr val="dk1"/>
                </a:solidFill>
              </a:rPr>
              <a:t>-</a:t>
            </a:r>
            <a:r>
              <a:rPr lang="en" sz="3000">
                <a:solidFill>
                  <a:srgbClr val="FF00FF"/>
                </a:solidFill>
              </a:rPr>
              <a:t>5</a:t>
            </a:r>
            <a:r>
              <a:rPr lang="en" sz="3000"/>
              <a:t>)/</a:t>
            </a:r>
            <a:r>
              <a:rPr lang="en" sz="3000">
                <a:solidFill>
                  <a:srgbClr val="38761D"/>
                </a:solidFill>
              </a:rPr>
              <a:t>1</a:t>
            </a:r>
            <a:r>
              <a:rPr lang="en" sz="3000"/>
              <a:t>+1 = 32 spatially, so</a:t>
            </a:r>
            <a:endParaRPr sz="3000"/>
          </a:p>
          <a:p>
            <a:pPr marL="0" lvl="0" indent="0" algn="l" rtl="0">
              <a:spcBef>
                <a:spcPts val="0"/>
              </a:spcBef>
              <a:spcAft>
                <a:spcPts val="0"/>
              </a:spcAft>
              <a:buNone/>
            </a:pPr>
            <a:r>
              <a:rPr lang="en" sz="3000" b="1"/>
              <a:t>32x32x</a:t>
            </a:r>
            <a:r>
              <a:rPr lang="en" sz="3000" b="1">
                <a:solidFill>
                  <a:srgbClr val="FF0000"/>
                </a:solidFill>
              </a:rPr>
              <a:t>10</a:t>
            </a:r>
            <a:endParaRPr sz="3000" b="1">
              <a:solidFill>
                <a:srgbClr val="FF0000"/>
              </a:solidFill>
            </a:endParaRPr>
          </a:p>
        </p:txBody>
      </p:sp>
      <p:sp>
        <p:nvSpPr>
          <p:cNvPr id="704" name="Google Shape;704;p58"/>
          <p:cNvSpPr/>
          <p:nvPr/>
        </p:nvSpPr>
        <p:spPr>
          <a:xfrm>
            <a:off x="6564405" y="13965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 name="Google Shape;705;p58"/>
          <p:cNvCxnSpPr/>
          <p:nvPr/>
        </p:nvCxnSpPr>
        <p:spPr>
          <a:xfrm>
            <a:off x="7385371" y="1093509"/>
            <a:ext cx="736800" cy="0"/>
          </a:xfrm>
          <a:prstGeom prst="straightConnector1">
            <a:avLst/>
          </a:prstGeom>
          <a:noFill/>
          <a:ln w="9525" cap="flat" cmpd="sng">
            <a:solidFill>
              <a:schemeClr val="dk2"/>
            </a:solidFill>
            <a:prstDash val="solid"/>
            <a:round/>
            <a:headEnd type="none" w="med" len="med"/>
            <a:tailEnd type="triangle" w="med" len="med"/>
          </a:ln>
        </p:spPr>
      </p:cxnSp>
      <p:sp>
        <p:nvSpPr>
          <p:cNvPr id="706" name="Google Shape;706;p58"/>
          <p:cNvSpPr/>
          <p:nvPr/>
        </p:nvSpPr>
        <p:spPr>
          <a:xfrm>
            <a:off x="8287869" y="139650"/>
            <a:ext cx="713400" cy="2057400"/>
          </a:xfrm>
          <a:prstGeom prst="cube">
            <a:avLst>
              <a:gd name="adj" fmla="val 77711"/>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038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9"/>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66</a:t>
            </a:fld>
            <a:endParaRPr/>
          </a:p>
        </p:txBody>
      </p:sp>
      <p:sp>
        <p:nvSpPr>
          <p:cNvPr id="712" name="Google Shape;712;p59"/>
          <p:cNvSpPr txBox="1"/>
          <p:nvPr/>
        </p:nvSpPr>
        <p:spPr>
          <a:xfrm>
            <a:off x="264125" y="209475"/>
            <a:ext cx="30147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Examples time:</a:t>
            </a:r>
            <a:endParaRPr sz="3000"/>
          </a:p>
        </p:txBody>
      </p:sp>
      <p:sp>
        <p:nvSpPr>
          <p:cNvPr id="713" name="Google Shape;713;p59"/>
          <p:cNvSpPr txBox="1"/>
          <p:nvPr/>
        </p:nvSpPr>
        <p:spPr>
          <a:xfrm>
            <a:off x="202800" y="1293275"/>
            <a:ext cx="6482700" cy="10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Input volume: </a:t>
            </a:r>
            <a:r>
              <a:rPr lang="en" sz="3000" b="1"/>
              <a:t>32x32x3</a:t>
            </a:r>
            <a:endParaRPr sz="3000" b="1"/>
          </a:p>
          <a:p>
            <a:pPr marL="0" lvl="0" indent="0" algn="l" rtl="0">
              <a:spcBef>
                <a:spcPts val="0"/>
              </a:spcBef>
              <a:spcAft>
                <a:spcPts val="0"/>
              </a:spcAft>
              <a:buNone/>
            </a:pPr>
            <a:r>
              <a:rPr lang="en" sz="3000"/>
              <a:t>10 5x5 filters with stride 1, pad 2</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 sz="3000"/>
              <a:t>Number of parameters in this layer?</a:t>
            </a:r>
            <a:endParaRPr sz="3000"/>
          </a:p>
        </p:txBody>
      </p:sp>
      <p:sp>
        <p:nvSpPr>
          <p:cNvPr id="714" name="Google Shape;714;p59"/>
          <p:cNvSpPr/>
          <p:nvPr/>
        </p:nvSpPr>
        <p:spPr>
          <a:xfrm>
            <a:off x="6564405" y="13965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59"/>
          <p:cNvCxnSpPr/>
          <p:nvPr/>
        </p:nvCxnSpPr>
        <p:spPr>
          <a:xfrm>
            <a:off x="7385371" y="1093509"/>
            <a:ext cx="736800" cy="0"/>
          </a:xfrm>
          <a:prstGeom prst="straightConnector1">
            <a:avLst/>
          </a:prstGeom>
          <a:noFill/>
          <a:ln w="9525" cap="flat" cmpd="sng">
            <a:solidFill>
              <a:schemeClr val="dk2"/>
            </a:solidFill>
            <a:prstDash val="solid"/>
            <a:round/>
            <a:headEnd type="none" w="med" len="med"/>
            <a:tailEnd type="triangle" w="med" len="med"/>
          </a:ln>
        </p:spPr>
      </p:cxnSp>
      <p:sp>
        <p:nvSpPr>
          <p:cNvPr id="716" name="Google Shape;716;p59"/>
          <p:cNvSpPr/>
          <p:nvPr/>
        </p:nvSpPr>
        <p:spPr>
          <a:xfrm>
            <a:off x="8287869" y="139650"/>
            <a:ext cx="713400" cy="2057400"/>
          </a:xfrm>
          <a:prstGeom prst="cube">
            <a:avLst>
              <a:gd name="adj" fmla="val 77711"/>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366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0"/>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a:p>
        </p:txBody>
      </p:sp>
      <p:sp>
        <p:nvSpPr>
          <p:cNvPr id="722" name="Google Shape;722;p60"/>
          <p:cNvSpPr txBox="1"/>
          <p:nvPr/>
        </p:nvSpPr>
        <p:spPr>
          <a:xfrm>
            <a:off x="264125" y="209475"/>
            <a:ext cx="3014700" cy="7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Examples time:</a:t>
            </a:r>
            <a:endParaRPr sz="3000"/>
          </a:p>
        </p:txBody>
      </p:sp>
      <p:sp>
        <p:nvSpPr>
          <p:cNvPr id="723" name="Google Shape;723;p60"/>
          <p:cNvSpPr txBox="1"/>
          <p:nvPr/>
        </p:nvSpPr>
        <p:spPr>
          <a:xfrm>
            <a:off x="202800" y="1293275"/>
            <a:ext cx="8616000" cy="10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Input volume: </a:t>
            </a:r>
            <a:r>
              <a:rPr lang="en" sz="3000" b="1">
                <a:solidFill>
                  <a:srgbClr val="0000FF"/>
                </a:solidFill>
              </a:rPr>
              <a:t>32x32</a:t>
            </a:r>
            <a:r>
              <a:rPr lang="en" sz="3000" b="1"/>
              <a:t>x</a:t>
            </a:r>
            <a:r>
              <a:rPr lang="en" sz="3000" b="1">
                <a:solidFill>
                  <a:srgbClr val="FF9900"/>
                </a:solidFill>
              </a:rPr>
              <a:t>3</a:t>
            </a:r>
            <a:endParaRPr sz="3000" b="1">
              <a:solidFill>
                <a:srgbClr val="FF9900"/>
              </a:solidFill>
            </a:endParaRPr>
          </a:p>
          <a:p>
            <a:pPr marL="0" lvl="0" indent="0" algn="l" rtl="0">
              <a:spcBef>
                <a:spcPts val="0"/>
              </a:spcBef>
              <a:spcAft>
                <a:spcPts val="0"/>
              </a:spcAft>
              <a:buNone/>
            </a:pPr>
            <a:r>
              <a:rPr lang="en" sz="3000">
                <a:solidFill>
                  <a:srgbClr val="FF0000"/>
                </a:solidFill>
              </a:rPr>
              <a:t>10</a:t>
            </a:r>
            <a:r>
              <a:rPr lang="en" sz="3000">
                <a:solidFill>
                  <a:srgbClr val="FF00FF"/>
                </a:solidFill>
              </a:rPr>
              <a:t> 5x5</a:t>
            </a:r>
            <a:r>
              <a:rPr lang="en" sz="3000"/>
              <a:t> filters with stride 1, pad 2</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 sz="3000"/>
              <a:t>Number of parameters in this layer?</a:t>
            </a:r>
            <a:endParaRPr sz="3000"/>
          </a:p>
          <a:p>
            <a:pPr marL="0" lvl="0" indent="0" algn="l" rtl="0">
              <a:spcBef>
                <a:spcPts val="0"/>
              </a:spcBef>
              <a:spcAft>
                <a:spcPts val="0"/>
              </a:spcAft>
              <a:buNone/>
            </a:pPr>
            <a:r>
              <a:rPr lang="en" sz="3000"/>
              <a:t>each filter has </a:t>
            </a:r>
            <a:r>
              <a:rPr lang="en" sz="3000">
                <a:solidFill>
                  <a:srgbClr val="FF00FF"/>
                </a:solidFill>
              </a:rPr>
              <a:t>5*5</a:t>
            </a:r>
            <a:r>
              <a:rPr lang="en" sz="3000"/>
              <a:t>*</a:t>
            </a:r>
            <a:r>
              <a:rPr lang="en" sz="3000">
                <a:solidFill>
                  <a:srgbClr val="FF9900"/>
                </a:solidFill>
              </a:rPr>
              <a:t>3</a:t>
            </a:r>
            <a:r>
              <a:rPr lang="en" sz="3000"/>
              <a:t> + 1 = </a:t>
            </a:r>
            <a:r>
              <a:rPr lang="en" sz="3000">
                <a:solidFill>
                  <a:srgbClr val="38761D"/>
                </a:solidFill>
              </a:rPr>
              <a:t>76</a:t>
            </a:r>
            <a:r>
              <a:rPr lang="en" sz="3000"/>
              <a:t> params      </a:t>
            </a:r>
            <a:r>
              <a:rPr lang="en" sz="2000"/>
              <a:t>(+1 for bias)</a:t>
            </a:r>
            <a:endParaRPr sz="2000"/>
          </a:p>
          <a:p>
            <a:pPr marL="0" lvl="0" indent="0" algn="l" rtl="0">
              <a:spcBef>
                <a:spcPts val="0"/>
              </a:spcBef>
              <a:spcAft>
                <a:spcPts val="0"/>
              </a:spcAft>
              <a:buNone/>
            </a:pPr>
            <a:r>
              <a:rPr lang="en" sz="3000"/>
              <a:t>=&gt; </a:t>
            </a:r>
            <a:r>
              <a:rPr lang="en" sz="3000">
                <a:solidFill>
                  <a:srgbClr val="38761D"/>
                </a:solidFill>
              </a:rPr>
              <a:t>76</a:t>
            </a:r>
            <a:r>
              <a:rPr lang="en" sz="3000"/>
              <a:t>*</a:t>
            </a:r>
            <a:r>
              <a:rPr lang="en" sz="3000">
                <a:solidFill>
                  <a:srgbClr val="FF0000"/>
                </a:solidFill>
              </a:rPr>
              <a:t>10</a:t>
            </a:r>
            <a:r>
              <a:rPr lang="en" sz="3000"/>
              <a:t> = </a:t>
            </a:r>
            <a:r>
              <a:rPr lang="en" sz="3000" b="1"/>
              <a:t>760</a:t>
            </a:r>
            <a:endParaRPr sz="3000" b="1"/>
          </a:p>
        </p:txBody>
      </p:sp>
      <p:sp>
        <p:nvSpPr>
          <p:cNvPr id="724" name="Google Shape;724;p60"/>
          <p:cNvSpPr/>
          <p:nvPr/>
        </p:nvSpPr>
        <p:spPr>
          <a:xfrm>
            <a:off x="6564405" y="13965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 name="Google Shape;725;p60"/>
          <p:cNvCxnSpPr/>
          <p:nvPr/>
        </p:nvCxnSpPr>
        <p:spPr>
          <a:xfrm>
            <a:off x="7385371" y="1093509"/>
            <a:ext cx="736800" cy="0"/>
          </a:xfrm>
          <a:prstGeom prst="straightConnector1">
            <a:avLst/>
          </a:prstGeom>
          <a:noFill/>
          <a:ln w="9525" cap="flat" cmpd="sng">
            <a:solidFill>
              <a:schemeClr val="dk2"/>
            </a:solidFill>
            <a:prstDash val="solid"/>
            <a:round/>
            <a:headEnd type="none" w="med" len="med"/>
            <a:tailEnd type="triangle" w="med" len="med"/>
          </a:ln>
        </p:spPr>
      </p:cxnSp>
      <p:sp>
        <p:nvSpPr>
          <p:cNvPr id="726" name="Google Shape;726;p60"/>
          <p:cNvSpPr/>
          <p:nvPr/>
        </p:nvSpPr>
        <p:spPr>
          <a:xfrm>
            <a:off x="8287869" y="139650"/>
            <a:ext cx="713400" cy="2057400"/>
          </a:xfrm>
          <a:prstGeom prst="cube">
            <a:avLst>
              <a:gd name="adj" fmla="val 77711"/>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538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1"/>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68</a:t>
            </a:fld>
            <a:endParaRPr/>
          </a:p>
        </p:txBody>
      </p:sp>
      <p:pic>
        <p:nvPicPr>
          <p:cNvPr id="732" name="Google Shape;732;p61"/>
          <p:cNvPicPr preferRelativeResize="0"/>
          <p:nvPr/>
        </p:nvPicPr>
        <p:blipFill>
          <a:blip r:embed="rId3">
            <a:alphaModFix/>
          </a:blip>
          <a:stretch>
            <a:fillRect/>
          </a:stretch>
        </p:blipFill>
        <p:spPr>
          <a:xfrm>
            <a:off x="920613" y="508175"/>
            <a:ext cx="7667625" cy="3714750"/>
          </a:xfrm>
          <a:prstGeom prst="rect">
            <a:avLst/>
          </a:prstGeom>
          <a:noFill/>
          <a:ln>
            <a:noFill/>
          </a:ln>
        </p:spPr>
      </p:pic>
    </p:spTree>
    <p:extLst>
      <p:ext uri="{BB962C8B-B14F-4D97-AF65-F5344CB8AC3E}">
        <p14:creationId xmlns:p14="http://schemas.microsoft.com/office/powerpoint/2010/main" val="1904456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2"/>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69</a:t>
            </a:fld>
            <a:endParaRPr/>
          </a:p>
        </p:txBody>
      </p:sp>
      <p:pic>
        <p:nvPicPr>
          <p:cNvPr id="738" name="Google Shape;738;p62"/>
          <p:cNvPicPr preferRelativeResize="0"/>
          <p:nvPr/>
        </p:nvPicPr>
        <p:blipFill>
          <a:blip r:embed="rId3">
            <a:alphaModFix/>
          </a:blip>
          <a:stretch>
            <a:fillRect/>
          </a:stretch>
        </p:blipFill>
        <p:spPr>
          <a:xfrm>
            <a:off x="920613" y="508175"/>
            <a:ext cx="7667625" cy="3714750"/>
          </a:xfrm>
          <a:prstGeom prst="rect">
            <a:avLst/>
          </a:prstGeom>
          <a:noFill/>
          <a:ln>
            <a:noFill/>
          </a:ln>
        </p:spPr>
      </p:pic>
      <p:sp>
        <p:nvSpPr>
          <p:cNvPr id="739" name="Google Shape;739;p62"/>
          <p:cNvSpPr txBox="1"/>
          <p:nvPr/>
        </p:nvSpPr>
        <p:spPr>
          <a:xfrm>
            <a:off x="4685925" y="90350"/>
            <a:ext cx="4791600" cy="23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Common settings:</a:t>
            </a:r>
            <a:endParaRPr sz="1800">
              <a:solidFill>
                <a:srgbClr val="FF0000"/>
              </a:solidFill>
            </a:endParaRPr>
          </a:p>
          <a:p>
            <a:pPr marL="0" lvl="0" indent="0" algn="l" rtl="0">
              <a:spcBef>
                <a:spcPts val="0"/>
              </a:spcBef>
              <a:spcAft>
                <a:spcPts val="0"/>
              </a:spcAft>
              <a:buNone/>
            </a:pPr>
            <a:endParaRPr sz="1800">
              <a:solidFill>
                <a:srgbClr val="FF0000"/>
              </a:solidFill>
            </a:endParaRPr>
          </a:p>
          <a:p>
            <a:pPr marL="0" lvl="0" indent="0" algn="l" rtl="0">
              <a:spcBef>
                <a:spcPts val="0"/>
              </a:spcBef>
              <a:spcAft>
                <a:spcPts val="0"/>
              </a:spcAft>
              <a:buNone/>
            </a:pPr>
            <a:r>
              <a:rPr lang="en" sz="1800">
                <a:solidFill>
                  <a:srgbClr val="FF0000"/>
                </a:solidFill>
              </a:rPr>
              <a:t>K = (powers of 2, e.g. 32, 64, 128, 512)</a:t>
            </a:r>
            <a:endParaRPr sz="1800">
              <a:solidFill>
                <a:srgbClr val="FF0000"/>
              </a:solidFill>
            </a:endParaRPr>
          </a:p>
          <a:p>
            <a:pPr marL="457200" lvl="0" indent="-342900" algn="l" rtl="0">
              <a:spcBef>
                <a:spcPts val="0"/>
              </a:spcBef>
              <a:spcAft>
                <a:spcPts val="0"/>
              </a:spcAft>
              <a:buClr>
                <a:srgbClr val="FF0000"/>
              </a:buClr>
              <a:buSzPts val="1800"/>
              <a:buChar char="-"/>
            </a:pPr>
            <a:r>
              <a:rPr lang="en" sz="1800">
                <a:solidFill>
                  <a:srgbClr val="FF0000"/>
                </a:solidFill>
              </a:rPr>
              <a:t>F = 3, S = 1, P = 1</a:t>
            </a:r>
            <a:endParaRPr sz="1800">
              <a:solidFill>
                <a:srgbClr val="FF0000"/>
              </a:solidFill>
            </a:endParaRPr>
          </a:p>
          <a:p>
            <a:pPr marL="457200" lvl="0" indent="-342900" algn="l" rtl="0">
              <a:spcBef>
                <a:spcPts val="0"/>
              </a:spcBef>
              <a:spcAft>
                <a:spcPts val="0"/>
              </a:spcAft>
              <a:buClr>
                <a:srgbClr val="FF0000"/>
              </a:buClr>
              <a:buSzPts val="1800"/>
              <a:buChar char="-"/>
            </a:pPr>
            <a:r>
              <a:rPr lang="en" sz="1800">
                <a:solidFill>
                  <a:srgbClr val="FF0000"/>
                </a:solidFill>
              </a:rPr>
              <a:t>F = 5, S = 1, P = 2</a:t>
            </a:r>
            <a:endParaRPr sz="1800">
              <a:solidFill>
                <a:srgbClr val="FF0000"/>
              </a:solidFill>
            </a:endParaRPr>
          </a:p>
          <a:p>
            <a:pPr marL="457200" lvl="0" indent="-342900" algn="l" rtl="0">
              <a:spcBef>
                <a:spcPts val="0"/>
              </a:spcBef>
              <a:spcAft>
                <a:spcPts val="0"/>
              </a:spcAft>
              <a:buClr>
                <a:srgbClr val="FF0000"/>
              </a:buClr>
              <a:buSzPts val="1800"/>
              <a:buChar char="-"/>
            </a:pPr>
            <a:r>
              <a:rPr lang="en" sz="1800">
                <a:solidFill>
                  <a:srgbClr val="FF0000"/>
                </a:solidFill>
              </a:rPr>
              <a:t>F = 5, S = 2, P = ? (whatever fits)</a:t>
            </a:r>
            <a:endParaRPr sz="1800">
              <a:solidFill>
                <a:srgbClr val="FF0000"/>
              </a:solidFill>
            </a:endParaRPr>
          </a:p>
          <a:p>
            <a:pPr marL="457200" lvl="0" indent="-342900" algn="l" rtl="0">
              <a:spcBef>
                <a:spcPts val="0"/>
              </a:spcBef>
              <a:spcAft>
                <a:spcPts val="0"/>
              </a:spcAft>
              <a:buClr>
                <a:srgbClr val="FF0000"/>
              </a:buClr>
              <a:buSzPts val="1800"/>
              <a:buChar char="-"/>
            </a:pPr>
            <a:r>
              <a:rPr lang="en" sz="1800">
                <a:solidFill>
                  <a:srgbClr val="FF0000"/>
                </a:solidFill>
              </a:rPr>
              <a:t>F = 1, S = 1, P = 0</a:t>
            </a:r>
            <a:endParaRPr sz="1800">
              <a:solidFill>
                <a:srgbClr val="FF0000"/>
              </a:solidFill>
            </a:endParaRPr>
          </a:p>
        </p:txBody>
      </p:sp>
      <p:sp>
        <p:nvSpPr>
          <p:cNvPr id="740" name="Google Shape;740;p62"/>
          <p:cNvSpPr/>
          <p:nvPr/>
        </p:nvSpPr>
        <p:spPr>
          <a:xfrm>
            <a:off x="1451300" y="1420500"/>
            <a:ext cx="2966100" cy="92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526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ftr" idx="4294967295"/>
          </p:nvPr>
        </p:nvSpPr>
        <p:spPr>
          <a:xfrm>
            <a:off x="152400" y="4800600"/>
            <a:ext cx="28956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7F7F7F"/>
              </a:buClr>
              <a:buFont typeface="Arial"/>
              <a:buNone/>
            </a:pPr>
            <a:r>
              <a:rPr lang="en">
                <a:solidFill>
                  <a:srgbClr val="7F7F7F"/>
                </a:solidFill>
              </a:rPr>
              <a:t> </a:t>
            </a:r>
            <a:endParaRPr sz="1400">
              <a:solidFill>
                <a:srgbClr val="7F7F7F"/>
              </a:solidFill>
              <a:latin typeface="Arial"/>
              <a:ea typeface="Arial"/>
              <a:cs typeface="Arial"/>
              <a:sym typeface="Arial"/>
            </a:endParaRPr>
          </a:p>
        </p:txBody>
      </p:sp>
      <p:sp>
        <p:nvSpPr>
          <p:cNvPr id="215" name="Shape 215"/>
          <p:cNvSpPr txBox="1"/>
          <p:nvPr/>
        </p:nvSpPr>
        <p:spPr>
          <a:xfrm>
            <a:off x="0" y="171450"/>
            <a:ext cx="9144000" cy="5143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4000">
              <a:solidFill>
                <a:schemeClr val="dk1"/>
              </a:solidFill>
              <a:latin typeface="Arial"/>
              <a:ea typeface="Arial"/>
              <a:cs typeface="Arial"/>
              <a:sym typeface="Arial"/>
            </a:endParaRPr>
          </a:p>
        </p:txBody>
      </p:sp>
      <p:pic>
        <p:nvPicPr>
          <p:cNvPr id="216" name="Shape 216"/>
          <p:cNvPicPr preferRelativeResize="0"/>
          <p:nvPr/>
        </p:nvPicPr>
        <p:blipFill rotWithShape="1">
          <a:blip r:embed="rId3">
            <a:alphaModFix/>
          </a:blip>
          <a:srcRect/>
          <a:stretch/>
        </p:blipFill>
        <p:spPr>
          <a:xfrm>
            <a:off x="624502" y="1279814"/>
            <a:ext cx="2656200" cy="1936980"/>
          </a:xfrm>
          <a:prstGeom prst="rect">
            <a:avLst/>
          </a:prstGeom>
          <a:noFill/>
          <a:ln>
            <a:noFill/>
          </a:ln>
        </p:spPr>
      </p:pic>
      <p:sp>
        <p:nvSpPr>
          <p:cNvPr id="217" name="Shape 217"/>
          <p:cNvSpPr txBox="1"/>
          <p:nvPr/>
        </p:nvSpPr>
        <p:spPr>
          <a:xfrm>
            <a:off x="76200" y="1028700"/>
            <a:ext cx="3725700" cy="2770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Given a library of simple functions</a:t>
            </a:r>
            <a:endParaRPr sz="1800">
              <a:solidFill>
                <a:schemeClr val="dk1"/>
              </a:solidFill>
              <a:latin typeface="Arial"/>
              <a:ea typeface="Arial"/>
              <a:cs typeface="Arial"/>
              <a:sym typeface="Arial"/>
            </a:endParaRPr>
          </a:p>
        </p:txBody>
      </p:sp>
      <p:sp>
        <p:nvSpPr>
          <p:cNvPr id="218" name="Shape 218"/>
          <p:cNvSpPr/>
          <p:nvPr/>
        </p:nvSpPr>
        <p:spPr>
          <a:xfrm>
            <a:off x="3733800" y="2000250"/>
            <a:ext cx="1447800" cy="285660"/>
          </a:xfrm>
          <a:prstGeom prst="right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19" name="Shape 219"/>
          <p:cNvSpPr txBox="1"/>
          <p:nvPr/>
        </p:nvSpPr>
        <p:spPr>
          <a:xfrm>
            <a:off x="3311127" y="1671503"/>
            <a:ext cx="2160600" cy="90018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Compose into a</a:t>
            </a:r>
            <a:endParaRPr/>
          </a:p>
          <a:p>
            <a:pPr marL="0" marR="0" lvl="0" indent="0" algn="ctr" rtl="0">
              <a:spcBef>
                <a:spcPts val="900"/>
              </a:spcBef>
              <a:spcAft>
                <a:spcPts val="0"/>
              </a:spcAft>
              <a:buNone/>
            </a:pPr>
            <a:endParaRPr sz="1800">
              <a:solidFill>
                <a:schemeClr val="dk1"/>
              </a:solidFill>
              <a:latin typeface="Arial"/>
              <a:ea typeface="Arial"/>
              <a:cs typeface="Arial"/>
              <a:sym typeface="Arial"/>
            </a:endParaRPr>
          </a:p>
          <a:p>
            <a:pPr marL="0" marR="0" lvl="0" indent="0" algn="ctr" rtl="0">
              <a:spcBef>
                <a:spcPts val="900"/>
              </a:spcBef>
              <a:spcAft>
                <a:spcPts val="0"/>
              </a:spcAft>
              <a:buNone/>
            </a:pPr>
            <a:r>
              <a:rPr lang="en" sz="1800">
                <a:solidFill>
                  <a:schemeClr val="dk1"/>
                </a:solidFill>
                <a:latin typeface="Arial"/>
                <a:ea typeface="Arial"/>
                <a:cs typeface="Arial"/>
                <a:sym typeface="Arial"/>
              </a:rPr>
              <a:t>complicate function</a:t>
            </a:r>
            <a:endParaRPr sz="1800">
              <a:solidFill>
                <a:schemeClr val="dk1"/>
              </a:solidFill>
              <a:latin typeface="Arial"/>
              <a:ea typeface="Arial"/>
              <a:cs typeface="Arial"/>
              <a:sym typeface="Arial"/>
            </a:endParaRPr>
          </a:p>
        </p:txBody>
      </p:sp>
      <p:sp>
        <p:nvSpPr>
          <p:cNvPr id="220" name="Shape 220"/>
          <p:cNvSpPr txBox="1"/>
          <p:nvPr/>
        </p:nvSpPr>
        <p:spPr>
          <a:xfrm>
            <a:off x="2883528" y="4933851"/>
            <a:ext cx="3458700" cy="2076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A5A5A5"/>
                </a:solidFill>
                <a:latin typeface="Arial"/>
                <a:ea typeface="Arial"/>
                <a:cs typeface="Arial"/>
                <a:sym typeface="Arial"/>
              </a:rPr>
              <a:t>Slide Credit: Marc'Aurelio Ranzato, Yann LeCun</a:t>
            </a:r>
            <a:endParaRPr sz="1200">
              <a:solidFill>
                <a:srgbClr val="A5A5A5"/>
              </a:solidFill>
              <a:latin typeface="Arial"/>
              <a:ea typeface="Arial"/>
              <a:cs typeface="Arial"/>
              <a:sym typeface="Arial"/>
            </a:endParaRPr>
          </a:p>
        </p:txBody>
      </p:sp>
      <p:sp>
        <p:nvSpPr>
          <p:cNvPr id="221" name="Shape 221"/>
          <p:cNvSpPr txBox="1">
            <a:spLocks noGrp="1"/>
          </p:cNvSpPr>
          <p:nvPr>
            <p:ph type="title"/>
          </p:nvPr>
        </p:nvSpPr>
        <p:spPr>
          <a:xfrm>
            <a:off x="0" y="0"/>
            <a:ext cx="9144000" cy="57267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Building A Complicated Function</a:t>
            </a:r>
            <a:endParaRPr/>
          </a:p>
        </p:txBody>
      </p:sp>
      <p:sp>
        <p:nvSpPr>
          <p:cNvPr id="222" name="Shape 222"/>
          <p:cNvSpPr txBox="1"/>
          <p:nvPr/>
        </p:nvSpPr>
        <p:spPr>
          <a:xfrm>
            <a:off x="70250" y="4437900"/>
            <a:ext cx="30000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Dhruv Batra</a:t>
            </a:r>
            <a:endParaRPr>
              <a:solidFill>
                <a:srgbClr val="7F7F7F"/>
              </a:solidFill>
            </a:endParaRPr>
          </a:p>
        </p:txBody>
      </p:sp>
    </p:spTree>
    <p:extLst>
      <p:ext uri="{BB962C8B-B14F-4D97-AF65-F5344CB8AC3E}">
        <p14:creationId xmlns:p14="http://schemas.microsoft.com/office/powerpoint/2010/main" val="40142294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3"/>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70</a:t>
            </a:fld>
            <a:endParaRPr/>
          </a:p>
        </p:txBody>
      </p:sp>
      <p:sp>
        <p:nvSpPr>
          <p:cNvPr id="746" name="Google Shape;746;p63"/>
          <p:cNvSpPr txBox="1"/>
          <p:nvPr/>
        </p:nvSpPr>
        <p:spPr>
          <a:xfrm>
            <a:off x="384725" y="187900"/>
            <a:ext cx="8499900" cy="9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(btw, 1x1 convolution layers make perfect sense)</a:t>
            </a:r>
            <a:endParaRPr sz="2400"/>
          </a:p>
        </p:txBody>
      </p:sp>
      <p:sp>
        <p:nvSpPr>
          <p:cNvPr id="747" name="Google Shape;747;p63"/>
          <p:cNvSpPr/>
          <p:nvPr/>
        </p:nvSpPr>
        <p:spPr>
          <a:xfrm>
            <a:off x="518925" y="1099725"/>
            <a:ext cx="1686000" cy="2702700"/>
          </a:xfrm>
          <a:prstGeom prst="cube">
            <a:avLst>
              <a:gd name="adj" fmla="val 41438"/>
            </a:avLst>
          </a:prstGeom>
          <a:solidFill>
            <a:srgbClr val="C9DAF8">
              <a:alpha val="4269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3"/>
          <p:cNvSpPr txBox="1"/>
          <p:nvPr/>
        </p:nvSpPr>
        <p:spPr>
          <a:xfrm>
            <a:off x="773175" y="3766450"/>
            <a:ext cx="483000" cy="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64</a:t>
            </a:r>
            <a:endParaRPr sz="1800"/>
          </a:p>
        </p:txBody>
      </p:sp>
      <p:sp>
        <p:nvSpPr>
          <p:cNvPr id="749" name="Google Shape;749;p63"/>
          <p:cNvSpPr txBox="1"/>
          <p:nvPr/>
        </p:nvSpPr>
        <p:spPr>
          <a:xfrm>
            <a:off x="1807000" y="3377325"/>
            <a:ext cx="483000" cy="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56</a:t>
            </a:r>
            <a:endParaRPr sz="1800"/>
          </a:p>
        </p:txBody>
      </p:sp>
      <p:sp>
        <p:nvSpPr>
          <p:cNvPr id="750" name="Google Shape;750;p63"/>
          <p:cNvSpPr txBox="1"/>
          <p:nvPr/>
        </p:nvSpPr>
        <p:spPr>
          <a:xfrm>
            <a:off x="2210225" y="1941413"/>
            <a:ext cx="483000" cy="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56</a:t>
            </a:r>
            <a:endParaRPr sz="1800"/>
          </a:p>
        </p:txBody>
      </p:sp>
      <p:cxnSp>
        <p:nvCxnSpPr>
          <p:cNvPr id="751" name="Google Shape;751;p63"/>
          <p:cNvCxnSpPr/>
          <p:nvPr/>
        </p:nvCxnSpPr>
        <p:spPr>
          <a:xfrm>
            <a:off x="3382025" y="2478375"/>
            <a:ext cx="1556700" cy="0"/>
          </a:xfrm>
          <a:prstGeom prst="straightConnector1">
            <a:avLst/>
          </a:prstGeom>
          <a:noFill/>
          <a:ln w="9525" cap="flat" cmpd="sng">
            <a:solidFill>
              <a:srgbClr val="000000"/>
            </a:solidFill>
            <a:prstDash val="solid"/>
            <a:round/>
            <a:headEnd type="none" w="med" len="med"/>
            <a:tailEnd type="triangle" w="med" len="med"/>
          </a:ln>
        </p:spPr>
      </p:cxnSp>
      <p:sp>
        <p:nvSpPr>
          <p:cNvPr id="752" name="Google Shape;752;p63"/>
          <p:cNvSpPr txBox="1"/>
          <p:nvPr/>
        </p:nvSpPr>
        <p:spPr>
          <a:xfrm>
            <a:off x="3435725" y="1712825"/>
            <a:ext cx="17805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1x1 CONV</a:t>
            </a:r>
            <a:endParaRPr sz="1800"/>
          </a:p>
          <a:p>
            <a:pPr marL="0" lvl="0" indent="0" algn="l" rtl="0">
              <a:spcBef>
                <a:spcPts val="0"/>
              </a:spcBef>
              <a:spcAft>
                <a:spcPts val="0"/>
              </a:spcAft>
              <a:buNone/>
            </a:pPr>
            <a:r>
              <a:rPr lang="en" sz="1800"/>
              <a:t>with 32 filters</a:t>
            </a:r>
            <a:endParaRPr sz="1800"/>
          </a:p>
        </p:txBody>
      </p:sp>
      <p:sp>
        <p:nvSpPr>
          <p:cNvPr id="753" name="Google Shape;753;p63"/>
          <p:cNvSpPr/>
          <p:nvPr/>
        </p:nvSpPr>
        <p:spPr>
          <a:xfrm>
            <a:off x="5690700" y="1099725"/>
            <a:ext cx="1149300" cy="2702700"/>
          </a:xfrm>
          <a:prstGeom prst="cube">
            <a:avLst>
              <a:gd name="adj" fmla="val 49731"/>
            </a:avLst>
          </a:prstGeom>
          <a:solidFill>
            <a:srgbClr val="C9DAF8">
              <a:alpha val="4269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3"/>
          <p:cNvSpPr txBox="1"/>
          <p:nvPr/>
        </p:nvSpPr>
        <p:spPr>
          <a:xfrm>
            <a:off x="5712900" y="3766450"/>
            <a:ext cx="483000" cy="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755" name="Google Shape;755;p63"/>
          <p:cNvSpPr txBox="1"/>
          <p:nvPr/>
        </p:nvSpPr>
        <p:spPr>
          <a:xfrm>
            <a:off x="6670525" y="3453525"/>
            <a:ext cx="483000" cy="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56</a:t>
            </a:r>
            <a:endParaRPr sz="1800"/>
          </a:p>
        </p:txBody>
      </p:sp>
      <p:sp>
        <p:nvSpPr>
          <p:cNvPr id="756" name="Google Shape;756;p63"/>
          <p:cNvSpPr txBox="1"/>
          <p:nvPr/>
        </p:nvSpPr>
        <p:spPr>
          <a:xfrm>
            <a:off x="7046600" y="2120413"/>
            <a:ext cx="483000" cy="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56</a:t>
            </a:r>
            <a:endParaRPr sz="1800"/>
          </a:p>
        </p:txBody>
      </p:sp>
      <p:sp>
        <p:nvSpPr>
          <p:cNvPr id="757" name="Google Shape;757;p63"/>
          <p:cNvSpPr txBox="1"/>
          <p:nvPr/>
        </p:nvSpPr>
        <p:spPr>
          <a:xfrm>
            <a:off x="3032825" y="2495825"/>
            <a:ext cx="2854200" cy="6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rPr>
              <a:t>(each filter has size 1x1x64, and performs a 64-dimensional dot product)</a:t>
            </a:r>
            <a:endParaRPr sz="1800">
              <a:solidFill>
                <a:srgbClr val="0000FF"/>
              </a:solidFill>
            </a:endParaRPr>
          </a:p>
        </p:txBody>
      </p:sp>
    </p:spTree>
    <p:extLst>
      <p:ext uri="{BB962C8B-B14F-4D97-AF65-F5344CB8AC3E}">
        <p14:creationId xmlns:p14="http://schemas.microsoft.com/office/powerpoint/2010/main" val="38148752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6"/>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71</a:t>
            </a:fld>
            <a:endParaRPr/>
          </a:p>
        </p:txBody>
      </p:sp>
      <p:sp>
        <p:nvSpPr>
          <p:cNvPr id="779" name="Google Shape;779;p66"/>
          <p:cNvSpPr txBox="1"/>
          <p:nvPr/>
        </p:nvSpPr>
        <p:spPr>
          <a:xfrm>
            <a:off x="341025" y="150675"/>
            <a:ext cx="8319300" cy="9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brain/neuron view of CONV Layer</a:t>
            </a:r>
            <a:endParaRPr sz="2400"/>
          </a:p>
        </p:txBody>
      </p:sp>
      <p:sp>
        <p:nvSpPr>
          <p:cNvPr id="780" name="Google Shape;780;p66"/>
          <p:cNvSpPr/>
          <p:nvPr/>
        </p:nvSpPr>
        <p:spPr>
          <a:xfrm>
            <a:off x="662950" y="2289725"/>
            <a:ext cx="282300" cy="813900"/>
          </a:xfrm>
          <a:prstGeom prst="cube">
            <a:avLst>
              <a:gd name="adj" fmla="val 53382"/>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6"/>
          <p:cNvSpPr/>
          <p:nvPr/>
        </p:nvSpPr>
        <p:spPr>
          <a:xfrm>
            <a:off x="2259200" y="2555525"/>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 name="Google Shape;782;p66"/>
          <p:cNvCxnSpPr>
            <a:endCxn id="781" idx="2"/>
          </p:cNvCxnSpPr>
          <p:nvPr/>
        </p:nvCxnSpPr>
        <p:spPr>
          <a:xfrm rot="10800000" flipH="1">
            <a:off x="769700" y="2696675"/>
            <a:ext cx="1489500" cy="399000"/>
          </a:xfrm>
          <a:prstGeom prst="straightConnector1">
            <a:avLst/>
          </a:prstGeom>
          <a:noFill/>
          <a:ln w="19050" cap="flat" cmpd="sng">
            <a:solidFill>
              <a:srgbClr val="000000"/>
            </a:solidFill>
            <a:prstDash val="solid"/>
            <a:round/>
            <a:headEnd type="none" w="med" len="med"/>
            <a:tailEnd type="none" w="med" len="med"/>
          </a:ln>
        </p:spPr>
      </p:cxnSp>
      <p:cxnSp>
        <p:nvCxnSpPr>
          <p:cNvPr id="783" name="Google Shape;783;p66"/>
          <p:cNvCxnSpPr>
            <a:endCxn id="781" idx="2"/>
          </p:cNvCxnSpPr>
          <p:nvPr/>
        </p:nvCxnSpPr>
        <p:spPr>
          <a:xfrm>
            <a:off x="789200" y="2459375"/>
            <a:ext cx="1470000" cy="237300"/>
          </a:xfrm>
          <a:prstGeom prst="straightConnector1">
            <a:avLst/>
          </a:prstGeom>
          <a:noFill/>
          <a:ln w="19050" cap="flat" cmpd="sng">
            <a:solidFill>
              <a:srgbClr val="000000"/>
            </a:solidFill>
            <a:prstDash val="solid"/>
            <a:round/>
            <a:headEnd type="none" w="med" len="med"/>
            <a:tailEnd type="none" w="med" len="med"/>
          </a:ln>
        </p:spPr>
      </p:cxnSp>
      <p:cxnSp>
        <p:nvCxnSpPr>
          <p:cNvPr id="784" name="Google Shape;784;p66"/>
          <p:cNvCxnSpPr>
            <a:endCxn id="781" idx="2"/>
          </p:cNvCxnSpPr>
          <p:nvPr/>
        </p:nvCxnSpPr>
        <p:spPr>
          <a:xfrm>
            <a:off x="925400" y="2309975"/>
            <a:ext cx="1333800" cy="386700"/>
          </a:xfrm>
          <a:prstGeom prst="straightConnector1">
            <a:avLst/>
          </a:prstGeom>
          <a:noFill/>
          <a:ln w="19050" cap="flat" cmpd="sng">
            <a:solidFill>
              <a:srgbClr val="000000"/>
            </a:solidFill>
            <a:prstDash val="solid"/>
            <a:round/>
            <a:headEnd type="none" w="med" len="med"/>
            <a:tailEnd type="none" w="med" len="med"/>
          </a:ln>
        </p:spPr>
      </p:cxnSp>
      <p:cxnSp>
        <p:nvCxnSpPr>
          <p:cNvPr id="785" name="Google Shape;785;p66"/>
          <p:cNvCxnSpPr>
            <a:endCxn id="781" idx="2"/>
          </p:cNvCxnSpPr>
          <p:nvPr/>
        </p:nvCxnSpPr>
        <p:spPr>
          <a:xfrm rot="10800000" flipH="1">
            <a:off x="951500" y="2696675"/>
            <a:ext cx="1307700" cy="249600"/>
          </a:xfrm>
          <a:prstGeom prst="straightConnector1">
            <a:avLst/>
          </a:prstGeom>
          <a:noFill/>
          <a:ln w="19050" cap="flat" cmpd="sng">
            <a:solidFill>
              <a:srgbClr val="000000"/>
            </a:solidFill>
            <a:prstDash val="solid"/>
            <a:round/>
            <a:headEnd type="none" w="med" len="med"/>
            <a:tailEnd type="none" w="med" len="med"/>
          </a:ln>
        </p:spPr>
      </p:cxnSp>
      <p:sp>
        <p:nvSpPr>
          <p:cNvPr id="786" name="Google Shape;786;p66"/>
          <p:cNvSpPr txBox="1"/>
          <p:nvPr/>
        </p:nvSpPr>
        <p:spPr>
          <a:xfrm>
            <a:off x="859050" y="3617725"/>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787" name="Google Shape;787;p66"/>
          <p:cNvSpPr txBox="1"/>
          <p:nvPr/>
        </p:nvSpPr>
        <p:spPr>
          <a:xfrm>
            <a:off x="1223350" y="1544550"/>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788" name="Google Shape;788;p66"/>
          <p:cNvSpPr txBox="1"/>
          <p:nvPr/>
        </p:nvSpPr>
        <p:spPr>
          <a:xfrm>
            <a:off x="188438" y="4009357"/>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789" name="Google Shape;789;p66"/>
          <p:cNvSpPr/>
          <p:nvPr/>
        </p:nvSpPr>
        <p:spPr>
          <a:xfrm>
            <a:off x="246425" y="13177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6"/>
          <p:cNvSpPr txBox="1"/>
          <p:nvPr/>
        </p:nvSpPr>
        <p:spPr>
          <a:xfrm>
            <a:off x="2504275" y="895350"/>
            <a:ext cx="36351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32x32x3 image</a:t>
            </a:r>
            <a:endParaRPr sz="2400">
              <a:solidFill>
                <a:srgbClr val="FF0000"/>
              </a:solidFill>
            </a:endParaRPr>
          </a:p>
          <a:p>
            <a:pPr marL="0" lvl="0" indent="0" algn="l" rtl="0">
              <a:spcBef>
                <a:spcPts val="0"/>
              </a:spcBef>
              <a:spcAft>
                <a:spcPts val="0"/>
              </a:spcAft>
              <a:buNone/>
            </a:pPr>
            <a:r>
              <a:rPr lang="en" sz="2400">
                <a:solidFill>
                  <a:srgbClr val="0000FF"/>
                </a:solidFill>
              </a:rPr>
              <a:t>5x5x3 filter</a:t>
            </a:r>
            <a:endParaRPr sz="2400">
              <a:solidFill>
                <a:srgbClr val="0000FF"/>
              </a:solidFill>
            </a:endParaRPr>
          </a:p>
        </p:txBody>
      </p:sp>
      <p:cxnSp>
        <p:nvCxnSpPr>
          <p:cNvPr id="791" name="Google Shape;791;p66"/>
          <p:cNvCxnSpPr/>
          <p:nvPr/>
        </p:nvCxnSpPr>
        <p:spPr>
          <a:xfrm flipH="1">
            <a:off x="1373200" y="1137125"/>
            <a:ext cx="984300" cy="233100"/>
          </a:xfrm>
          <a:prstGeom prst="straightConnector1">
            <a:avLst/>
          </a:prstGeom>
          <a:noFill/>
          <a:ln w="9525" cap="flat" cmpd="sng">
            <a:solidFill>
              <a:srgbClr val="FF0000"/>
            </a:solidFill>
            <a:prstDash val="solid"/>
            <a:round/>
            <a:headEnd type="none" w="med" len="med"/>
            <a:tailEnd type="triangle" w="med" len="med"/>
          </a:ln>
        </p:spPr>
      </p:cxnSp>
      <p:cxnSp>
        <p:nvCxnSpPr>
          <p:cNvPr id="792" name="Google Shape;792;p66"/>
          <p:cNvCxnSpPr/>
          <p:nvPr/>
        </p:nvCxnSpPr>
        <p:spPr>
          <a:xfrm flipH="1">
            <a:off x="1062200" y="1620650"/>
            <a:ext cx="1398900" cy="543900"/>
          </a:xfrm>
          <a:prstGeom prst="straightConnector1">
            <a:avLst/>
          </a:prstGeom>
          <a:noFill/>
          <a:ln w="9525" cap="flat" cmpd="sng">
            <a:solidFill>
              <a:srgbClr val="0000FF"/>
            </a:solidFill>
            <a:prstDash val="solid"/>
            <a:round/>
            <a:headEnd type="none" w="med" len="med"/>
            <a:tailEnd type="triangle" w="med" len="med"/>
          </a:ln>
        </p:spPr>
      </p:cxnSp>
      <p:cxnSp>
        <p:nvCxnSpPr>
          <p:cNvPr id="793" name="Google Shape;793;p66"/>
          <p:cNvCxnSpPr/>
          <p:nvPr/>
        </p:nvCxnSpPr>
        <p:spPr>
          <a:xfrm rot="10800000">
            <a:off x="2599200" y="2993450"/>
            <a:ext cx="285000" cy="526800"/>
          </a:xfrm>
          <a:prstGeom prst="straightConnector1">
            <a:avLst/>
          </a:prstGeom>
          <a:noFill/>
          <a:ln w="9525" cap="flat" cmpd="sng">
            <a:solidFill>
              <a:srgbClr val="000000"/>
            </a:solidFill>
            <a:prstDash val="solid"/>
            <a:round/>
            <a:headEnd type="none" w="med" len="med"/>
            <a:tailEnd type="triangle" w="med" len="med"/>
          </a:ln>
        </p:spPr>
      </p:cxnSp>
      <p:sp>
        <p:nvSpPr>
          <p:cNvPr id="794" name="Google Shape;794;p66"/>
          <p:cNvSpPr txBox="1"/>
          <p:nvPr/>
        </p:nvSpPr>
        <p:spPr>
          <a:xfrm>
            <a:off x="2866925" y="3333325"/>
            <a:ext cx="4593600" cy="10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1 number: </a:t>
            </a:r>
            <a:endParaRPr sz="1800" b="1"/>
          </a:p>
          <a:p>
            <a:pPr marL="0" lvl="0" indent="0" algn="l" rtl="0">
              <a:spcBef>
                <a:spcPts val="0"/>
              </a:spcBef>
              <a:spcAft>
                <a:spcPts val="0"/>
              </a:spcAft>
              <a:buNone/>
            </a:pPr>
            <a:r>
              <a:rPr lang="en" sz="1800"/>
              <a:t>the result of taking a dot product between the filter and this part of the image</a:t>
            </a:r>
            <a:endParaRPr sz="1800"/>
          </a:p>
          <a:p>
            <a:pPr marL="0" lvl="0" indent="0" algn="l" rtl="0">
              <a:spcBef>
                <a:spcPts val="0"/>
              </a:spcBef>
              <a:spcAft>
                <a:spcPts val="0"/>
              </a:spcAft>
              <a:buNone/>
            </a:pPr>
            <a:r>
              <a:rPr lang="en" sz="1800"/>
              <a:t>(i.e. 5*5*3 = 75-dimensional dot product)</a:t>
            </a:r>
            <a:endParaRPr sz="1800"/>
          </a:p>
        </p:txBody>
      </p:sp>
    </p:spTree>
    <p:extLst>
      <p:ext uri="{BB962C8B-B14F-4D97-AF65-F5344CB8AC3E}">
        <p14:creationId xmlns:p14="http://schemas.microsoft.com/office/powerpoint/2010/main" val="4471570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7"/>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72</a:t>
            </a:fld>
            <a:endParaRPr/>
          </a:p>
        </p:txBody>
      </p:sp>
      <p:sp>
        <p:nvSpPr>
          <p:cNvPr id="800" name="Google Shape;800;p67"/>
          <p:cNvSpPr txBox="1"/>
          <p:nvPr/>
        </p:nvSpPr>
        <p:spPr>
          <a:xfrm>
            <a:off x="341025" y="150675"/>
            <a:ext cx="8319300" cy="9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brain/neuron view of CONV Layer</a:t>
            </a:r>
            <a:endParaRPr sz="2400"/>
          </a:p>
        </p:txBody>
      </p:sp>
      <p:sp>
        <p:nvSpPr>
          <p:cNvPr id="801" name="Google Shape;801;p67"/>
          <p:cNvSpPr/>
          <p:nvPr/>
        </p:nvSpPr>
        <p:spPr>
          <a:xfrm>
            <a:off x="662950" y="2289725"/>
            <a:ext cx="282300" cy="813900"/>
          </a:xfrm>
          <a:prstGeom prst="cube">
            <a:avLst>
              <a:gd name="adj" fmla="val 53382"/>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7"/>
          <p:cNvSpPr/>
          <p:nvPr/>
        </p:nvSpPr>
        <p:spPr>
          <a:xfrm>
            <a:off x="2259200" y="2555525"/>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3" name="Google Shape;803;p67"/>
          <p:cNvCxnSpPr>
            <a:endCxn id="802" idx="2"/>
          </p:cNvCxnSpPr>
          <p:nvPr/>
        </p:nvCxnSpPr>
        <p:spPr>
          <a:xfrm rot="10800000" flipH="1">
            <a:off x="769700" y="2696675"/>
            <a:ext cx="1489500" cy="399000"/>
          </a:xfrm>
          <a:prstGeom prst="straightConnector1">
            <a:avLst/>
          </a:prstGeom>
          <a:noFill/>
          <a:ln w="19050" cap="flat" cmpd="sng">
            <a:solidFill>
              <a:srgbClr val="000000"/>
            </a:solidFill>
            <a:prstDash val="solid"/>
            <a:round/>
            <a:headEnd type="none" w="med" len="med"/>
            <a:tailEnd type="none" w="med" len="med"/>
          </a:ln>
        </p:spPr>
      </p:cxnSp>
      <p:cxnSp>
        <p:nvCxnSpPr>
          <p:cNvPr id="804" name="Google Shape;804;p67"/>
          <p:cNvCxnSpPr>
            <a:endCxn id="802" idx="2"/>
          </p:cNvCxnSpPr>
          <p:nvPr/>
        </p:nvCxnSpPr>
        <p:spPr>
          <a:xfrm>
            <a:off x="789200" y="2459375"/>
            <a:ext cx="1470000" cy="237300"/>
          </a:xfrm>
          <a:prstGeom prst="straightConnector1">
            <a:avLst/>
          </a:prstGeom>
          <a:noFill/>
          <a:ln w="19050" cap="flat" cmpd="sng">
            <a:solidFill>
              <a:srgbClr val="000000"/>
            </a:solidFill>
            <a:prstDash val="solid"/>
            <a:round/>
            <a:headEnd type="none" w="med" len="med"/>
            <a:tailEnd type="none" w="med" len="med"/>
          </a:ln>
        </p:spPr>
      </p:cxnSp>
      <p:cxnSp>
        <p:nvCxnSpPr>
          <p:cNvPr id="805" name="Google Shape;805;p67"/>
          <p:cNvCxnSpPr>
            <a:endCxn id="802" idx="2"/>
          </p:cNvCxnSpPr>
          <p:nvPr/>
        </p:nvCxnSpPr>
        <p:spPr>
          <a:xfrm>
            <a:off x="925400" y="2309975"/>
            <a:ext cx="1333800" cy="386700"/>
          </a:xfrm>
          <a:prstGeom prst="straightConnector1">
            <a:avLst/>
          </a:prstGeom>
          <a:noFill/>
          <a:ln w="19050" cap="flat" cmpd="sng">
            <a:solidFill>
              <a:srgbClr val="000000"/>
            </a:solidFill>
            <a:prstDash val="solid"/>
            <a:round/>
            <a:headEnd type="none" w="med" len="med"/>
            <a:tailEnd type="none" w="med" len="med"/>
          </a:ln>
        </p:spPr>
      </p:cxnSp>
      <p:cxnSp>
        <p:nvCxnSpPr>
          <p:cNvPr id="806" name="Google Shape;806;p67"/>
          <p:cNvCxnSpPr>
            <a:endCxn id="802" idx="2"/>
          </p:cNvCxnSpPr>
          <p:nvPr/>
        </p:nvCxnSpPr>
        <p:spPr>
          <a:xfrm rot="10800000" flipH="1">
            <a:off x="951500" y="2696675"/>
            <a:ext cx="1307700" cy="249600"/>
          </a:xfrm>
          <a:prstGeom prst="straightConnector1">
            <a:avLst/>
          </a:prstGeom>
          <a:noFill/>
          <a:ln w="19050" cap="flat" cmpd="sng">
            <a:solidFill>
              <a:srgbClr val="000000"/>
            </a:solidFill>
            <a:prstDash val="solid"/>
            <a:round/>
            <a:headEnd type="none" w="med" len="med"/>
            <a:tailEnd type="none" w="med" len="med"/>
          </a:ln>
        </p:spPr>
      </p:cxnSp>
      <p:sp>
        <p:nvSpPr>
          <p:cNvPr id="807" name="Google Shape;807;p67"/>
          <p:cNvSpPr txBox="1"/>
          <p:nvPr/>
        </p:nvSpPr>
        <p:spPr>
          <a:xfrm>
            <a:off x="859050" y="3617725"/>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808" name="Google Shape;808;p67"/>
          <p:cNvSpPr txBox="1"/>
          <p:nvPr/>
        </p:nvSpPr>
        <p:spPr>
          <a:xfrm>
            <a:off x="1223350" y="1544550"/>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809" name="Google Shape;809;p67"/>
          <p:cNvSpPr txBox="1"/>
          <p:nvPr/>
        </p:nvSpPr>
        <p:spPr>
          <a:xfrm>
            <a:off x="188438" y="4009357"/>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810" name="Google Shape;810;p67"/>
          <p:cNvSpPr/>
          <p:nvPr/>
        </p:nvSpPr>
        <p:spPr>
          <a:xfrm>
            <a:off x="246425" y="13177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7"/>
          <p:cNvSpPr txBox="1"/>
          <p:nvPr/>
        </p:nvSpPr>
        <p:spPr>
          <a:xfrm>
            <a:off x="2504275" y="895350"/>
            <a:ext cx="36351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32x32x3 image</a:t>
            </a:r>
            <a:endParaRPr sz="2400">
              <a:solidFill>
                <a:srgbClr val="FF0000"/>
              </a:solidFill>
            </a:endParaRPr>
          </a:p>
          <a:p>
            <a:pPr marL="0" lvl="0" indent="0" algn="l" rtl="0">
              <a:spcBef>
                <a:spcPts val="0"/>
              </a:spcBef>
              <a:spcAft>
                <a:spcPts val="0"/>
              </a:spcAft>
              <a:buNone/>
            </a:pPr>
            <a:r>
              <a:rPr lang="en" sz="2400">
                <a:solidFill>
                  <a:srgbClr val="0000FF"/>
                </a:solidFill>
              </a:rPr>
              <a:t>5x5x3 filter</a:t>
            </a:r>
            <a:endParaRPr sz="2400">
              <a:solidFill>
                <a:srgbClr val="0000FF"/>
              </a:solidFill>
            </a:endParaRPr>
          </a:p>
        </p:txBody>
      </p:sp>
      <p:cxnSp>
        <p:nvCxnSpPr>
          <p:cNvPr id="812" name="Google Shape;812;p67"/>
          <p:cNvCxnSpPr/>
          <p:nvPr/>
        </p:nvCxnSpPr>
        <p:spPr>
          <a:xfrm flipH="1">
            <a:off x="1373200" y="1137125"/>
            <a:ext cx="984300" cy="233100"/>
          </a:xfrm>
          <a:prstGeom prst="straightConnector1">
            <a:avLst/>
          </a:prstGeom>
          <a:noFill/>
          <a:ln w="9525" cap="flat" cmpd="sng">
            <a:solidFill>
              <a:srgbClr val="FF0000"/>
            </a:solidFill>
            <a:prstDash val="solid"/>
            <a:round/>
            <a:headEnd type="none" w="med" len="med"/>
            <a:tailEnd type="triangle" w="med" len="med"/>
          </a:ln>
        </p:spPr>
      </p:cxnSp>
      <p:cxnSp>
        <p:nvCxnSpPr>
          <p:cNvPr id="813" name="Google Shape;813;p67"/>
          <p:cNvCxnSpPr/>
          <p:nvPr/>
        </p:nvCxnSpPr>
        <p:spPr>
          <a:xfrm flipH="1">
            <a:off x="1062200" y="1620650"/>
            <a:ext cx="1398900" cy="543900"/>
          </a:xfrm>
          <a:prstGeom prst="straightConnector1">
            <a:avLst/>
          </a:prstGeom>
          <a:noFill/>
          <a:ln w="9525" cap="flat" cmpd="sng">
            <a:solidFill>
              <a:srgbClr val="0000FF"/>
            </a:solidFill>
            <a:prstDash val="solid"/>
            <a:round/>
            <a:headEnd type="none" w="med" len="med"/>
            <a:tailEnd type="triangle" w="med" len="med"/>
          </a:ln>
        </p:spPr>
      </p:cxnSp>
      <p:cxnSp>
        <p:nvCxnSpPr>
          <p:cNvPr id="814" name="Google Shape;814;p67"/>
          <p:cNvCxnSpPr/>
          <p:nvPr/>
        </p:nvCxnSpPr>
        <p:spPr>
          <a:xfrm rot="10800000">
            <a:off x="2599200" y="2993450"/>
            <a:ext cx="285000" cy="526800"/>
          </a:xfrm>
          <a:prstGeom prst="straightConnector1">
            <a:avLst/>
          </a:prstGeom>
          <a:noFill/>
          <a:ln w="9525" cap="flat" cmpd="sng">
            <a:solidFill>
              <a:srgbClr val="000000"/>
            </a:solidFill>
            <a:prstDash val="solid"/>
            <a:round/>
            <a:headEnd type="none" w="med" len="med"/>
            <a:tailEnd type="triangle" w="med" len="med"/>
          </a:ln>
        </p:spPr>
      </p:cxnSp>
      <p:sp>
        <p:nvSpPr>
          <p:cNvPr id="815" name="Google Shape;815;p67"/>
          <p:cNvSpPr txBox="1"/>
          <p:nvPr/>
        </p:nvSpPr>
        <p:spPr>
          <a:xfrm>
            <a:off x="2866925" y="3333325"/>
            <a:ext cx="4593600" cy="10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1 number: </a:t>
            </a:r>
            <a:endParaRPr sz="1800" b="1"/>
          </a:p>
          <a:p>
            <a:pPr marL="0" lvl="0" indent="0" algn="l" rtl="0">
              <a:spcBef>
                <a:spcPts val="0"/>
              </a:spcBef>
              <a:spcAft>
                <a:spcPts val="0"/>
              </a:spcAft>
              <a:buNone/>
            </a:pPr>
            <a:r>
              <a:rPr lang="en" sz="1800"/>
              <a:t>the result of taking a dot product between the filter and this part of the image</a:t>
            </a:r>
            <a:endParaRPr sz="1800"/>
          </a:p>
          <a:p>
            <a:pPr marL="0" lvl="0" indent="0" algn="l" rtl="0">
              <a:spcBef>
                <a:spcPts val="0"/>
              </a:spcBef>
              <a:spcAft>
                <a:spcPts val="0"/>
              </a:spcAft>
              <a:buNone/>
            </a:pPr>
            <a:r>
              <a:rPr lang="en" sz="1800"/>
              <a:t>(i.e. 5*5*3 = 75-dimensional dot product)</a:t>
            </a:r>
            <a:endParaRPr sz="1800"/>
          </a:p>
        </p:txBody>
      </p:sp>
      <p:pic>
        <p:nvPicPr>
          <p:cNvPr id="816" name="Google Shape;816;p67"/>
          <p:cNvPicPr preferRelativeResize="0"/>
          <p:nvPr/>
        </p:nvPicPr>
        <p:blipFill>
          <a:blip r:embed="rId3">
            <a:alphaModFix/>
          </a:blip>
          <a:stretch>
            <a:fillRect/>
          </a:stretch>
        </p:blipFill>
        <p:spPr>
          <a:xfrm>
            <a:off x="5568375" y="1062675"/>
            <a:ext cx="3181809" cy="1815400"/>
          </a:xfrm>
          <a:prstGeom prst="rect">
            <a:avLst/>
          </a:prstGeom>
          <a:noFill/>
          <a:ln w="9525" cap="flat" cmpd="sng">
            <a:solidFill>
              <a:srgbClr val="000000"/>
            </a:solidFill>
            <a:prstDash val="solid"/>
            <a:round/>
            <a:headEnd type="none" w="sm" len="sm"/>
            <a:tailEnd type="none" w="sm" len="sm"/>
          </a:ln>
        </p:spPr>
      </p:pic>
      <p:sp>
        <p:nvSpPr>
          <p:cNvPr id="817" name="Google Shape;817;p67"/>
          <p:cNvSpPr txBox="1"/>
          <p:nvPr/>
        </p:nvSpPr>
        <p:spPr>
          <a:xfrm>
            <a:off x="5630725" y="2853300"/>
            <a:ext cx="29820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8761D"/>
                </a:solidFill>
              </a:rPr>
              <a:t>It’s just a neuron with local connectivity... </a:t>
            </a:r>
            <a:endParaRPr sz="1800">
              <a:solidFill>
                <a:srgbClr val="38761D"/>
              </a:solidFill>
            </a:endParaRPr>
          </a:p>
        </p:txBody>
      </p:sp>
    </p:spTree>
    <p:extLst>
      <p:ext uri="{BB962C8B-B14F-4D97-AF65-F5344CB8AC3E}">
        <p14:creationId xmlns:p14="http://schemas.microsoft.com/office/powerpoint/2010/main" val="974928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8"/>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73</a:t>
            </a:fld>
            <a:endParaRPr/>
          </a:p>
        </p:txBody>
      </p:sp>
      <p:sp>
        <p:nvSpPr>
          <p:cNvPr id="823" name="Google Shape;823;p68"/>
          <p:cNvSpPr txBox="1"/>
          <p:nvPr/>
        </p:nvSpPr>
        <p:spPr>
          <a:xfrm>
            <a:off x="341025" y="150675"/>
            <a:ext cx="8319300" cy="9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brain/neuron view of CONV Layer</a:t>
            </a:r>
            <a:endParaRPr sz="2400"/>
          </a:p>
        </p:txBody>
      </p:sp>
      <p:sp>
        <p:nvSpPr>
          <p:cNvPr id="824" name="Google Shape;824;p68"/>
          <p:cNvSpPr/>
          <p:nvPr/>
        </p:nvSpPr>
        <p:spPr>
          <a:xfrm>
            <a:off x="662950" y="2289725"/>
            <a:ext cx="282300" cy="813900"/>
          </a:xfrm>
          <a:prstGeom prst="cube">
            <a:avLst>
              <a:gd name="adj" fmla="val 53382"/>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8"/>
          <p:cNvSpPr/>
          <p:nvPr/>
        </p:nvSpPr>
        <p:spPr>
          <a:xfrm>
            <a:off x="2259200" y="2555525"/>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 name="Google Shape;826;p68"/>
          <p:cNvCxnSpPr>
            <a:endCxn id="825" idx="2"/>
          </p:cNvCxnSpPr>
          <p:nvPr/>
        </p:nvCxnSpPr>
        <p:spPr>
          <a:xfrm rot="10800000" flipH="1">
            <a:off x="769700" y="2696675"/>
            <a:ext cx="1489500" cy="399000"/>
          </a:xfrm>
          <a:prstGeom prst="straightConnector1">
            <a:avLst/>
          </a:prstGeom>
          <a:noFill/>
          <a:ln w="19050" cap="flat" cmpd="sng">
            <a:solidFill>
              <a:srgbClr val="000000"/>
            </a:solidFill>
            <a:prstDash val="solid"/>
            <a:round/>
            <a:headEnd type="none" w="med" len="med"/>
            <a:tailEnd type="none" w="med" len="med"/>
          </a:ln>
        </p:spPr>
      </p:cxnSp>
      <p:cxnSp>
        <p:nvCxnSpPr>
          <p:cNvPr id="827" name="Google Shape;827;p68"/>
          <p:cNvCxnSpPr>
            <a:endCxn id="825" idx="2"/>
          </p:cNvCxnSpPr>
          <p:nvPr/>
        </p:nvCxnSpPr>
        <p:spPr>
          <a:xfrm>
            <a:off x="789200" y="2459375"/>
            <a:ext cx="1470000" cy="237300"/>
          </a:xfrm>
          <a:prstGeom prst="straightConnector1">
            <a:avLst/>
          </a:prstGeom>
          <a:noFill/>
          <a:ln w="19050" cap="flat" cmpd="sng">
            <a:solidFill>
              <a:srgbClr val="000000"/>
            </a:solidFill>
            <a:prstDash val="solid"/>
            <a:round/>
            <a:headEnd type="none" w="med" len="med"/>
            <a:tailEnd type="none" w="med" len="med"/>
          </a:ln>
        </p:spPr>
      </p:cxnSp>
      <p:cxnSp>
        <p:nvCxnSpPr>
          <p:cNvPr id="828" name="Google Shape;828;p68"/>
          <p:cNvCxnSpPr>
            <a:endCxn id="825" idx="2"/>
          </p:cNvCxnSpPr>
          <p:nvPr/>
        </p:nvCxnSpPr>
        <p:spPr>
          <a:xfrm>
            <a:off x="925400" y="2309975"/>
            <a:ext cx="1333800" cy="386700"/>
          </a:xfrm>
          <a:prstGeom prst="straightConnector1">
            <a:avLst/>
          </a:prstGeom>
          <a:noFill/>
          <a:ln w="19050" cap="flat" cmpd="sng">
            <a:solidFill>
              <a:srgbClr val="000000"/>
            </a:solidFill>
            <a:prstDash val="solid"/>
            <a:round/>
            <a:headEnd type="none" w="med" len="med"/>
            <a:tailEnd type="none" w="med" len="med"/>
          </a:ln>
        </p:spPr>
      </p:cxnSp>
      <p:cxnSp>
        <p:nvCxnSpPr>
          <p:cNvPr id="829" name="Google Shape;829;p68"/>
          <p:cNvCxnSpPr>
            <a:endCxn id="825" idx="2"/>
          </p:cNvCxnSpPr>
          <p:nvPr/>
        </p:nvCxnSpPr>
        <p:spPr>
          <a:xfrm rot="10800000" flipH="1">
            <a:off x="951500" y="2696675"/>
            <a:ext cx="1307700" cy="249600"/>
          </a:xfrm>
          <a:prstGeom prst="straightConnector1">
            <a:avLst/>
          </a:prstGeom>
          <a:noFill/>
          <a:ln w="19050" cap="flat" cmpd="sng">
            <a:solidFill>
              <a:srgbClr val="000000"/>
            </a:solidFill>
            <a:prstDash val="solid"/>
            <a:round/>
            <a:headEnd type="none" w="med" len="med"/>
            <a:tailEnd type="none" w="med" len="med"/>
          </a:ln>
        </p:spPr>
      </p:cxnSp>
      <p:sp>
        <p:nvSpPr>
          <p:cNvPr id="830" name="Google Shape;830;p68"/>
          <p:cNvSpPr txBox="1"/>
          <p:nvPr/>
        </p:nvSpPr>
        <p:spPr>
          <a:xfrm>
            <a:off x="859050" y="3617725"/>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831" name="Google Shape;831;p68"/>
          <p:cNvSpPr txBox="1"/>
          <p:nvPr/>
        </p:nvSpPr>
        <p:spPr>
          <a:xfrm>
            <a:off x="1223350" y="1544550"/>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832" name="Google Shape;832;p68"/>
          <p:cNvSpPr txBox="1"/>
          <p:nvPr/>
        </p:nvSpPr>
        <p:spPr>
          <a:xfrm>
            <a:off x="188438" y="4009357"/>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833" name="Google Shape;833;p68"/>
          <p:cNvSpPr/>
          <p:nvPr/>
        </p:nvSpPr>
        <p:spPr>
          <a:xfrm>
            <a:off x="246425" y="13177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4" name="Google Shape;834;p68"/>
          <p:cNvPicPr preferRelativeResize="0"/>
          <p:nvPr/>
        </p:nvPicPr>
        <p:blipFill>
          <a:blip r:embed="rId3">
            <a:alphaModFix/>
          </a:blip>
          <a:stretch>
            <a:fillRect/>
          </a:stretch>
        </p:blipFill>
        <p:spPr>
          <a:xfrm>
            <a:off x="6551750" y="243900"/>
            <a:ext cx="2279624" cy="1300650"/>
          </a:xfrm>
          <a:prstGeom prst="rect">
            <a:avLst/>
          </a:prstGeom>
          <a:noFill/>
          <a:ln w="9525" cap="flat" cmpd="sng">
            <a:solidFill>
              <a:srgbClr val="000000"/>
            </a:solidFill>
            <a:prstDash val="solid"/>
            <a:round/>
            <a:headEnd type="none" w="sm" len="sm"/>
            <a:tailEnd type="none" w="sm" len="sm"/>
          </a:ln>
        </p:spPr>
      </p:pic>
      <p:sp>
        <p:nvSpPr>
          <p:cNvPr id="835" name="Google Shape;835;p68"/>
          <p:cNvSpPr txBox="1"/>
          <p:nvPr/>
        </p:nvSpPr>
        <p:spPr>
          <a:xfrm>
            <a:off x="3656000" y="2309975"/>
            <a:ext cx="5612400" cy="17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8761D"/>
                </a:solidFill>
              </a:rPr>
              <a:t>An activation map is a 28x28 sheet of neuron outputs:</a:t>
            </a:r>
            <a:endParaRPr sz="1800">
              <a:solidFill>
                <a:srgbClr val="38761D"/>
              </a:solidFill>
            </a:endParaRPr>
          </a:p>
          <a:p>
            <a:pPr marL="457200" lvl="0" indent="-342900" algn="l" rtl="0">
              <a:spcBef>
                <a:spcPts val="0"/>
              </a:spcBef>
              <a:spcAft>
                <a:spcPts val="0"/>
              </a:spcAft>
              <a:buClr>
                <a:srgbClr val="38761D"/>
              </a:buClr>
              <a:buSzPts val="1800"/>
              <a:buAutoNum type="arabicPeriod"/>
            </a:pPr>
            <a:r>
              <a:rPr lang="en" sz="1800">
                <a:solidFill>
                  <a:srgbClr val="38761D"/>
                </a:solidFill>
              </a:rPr>
              <a:t>Each is connected to a small region in the input</a:t>
            </a:r>
            <a:endParaRPr sz="1800">
              <a:solidFill>
                <a:srgbClr val="38761D"/>
              </a:solidFill>
            </a:endParaRPr>
          </a:p>
          <a:p>
            <a:pPr marL="457200" lvl="0" indent="-342900" algn="l" rtl="0">
              <a:spcBef>
                <a:spcPts val="0"/>
              </a:spcBef>
              <a:spcAft>
                <a:spcPts val="0"/>
              </a:spcAft>
              <a:buClr>
                <a:srgbClr val="38761D"/>
              </a:buClr>
              <a:buSzPts val="1800"/>
              <a:buAutoNum type="arabicPeriod"/>
            </a:pPr>
            <a:r>
              <a:rPr lang="en" sz="1800">
                <a:solidFill>
                  <a:srgbClr val="38761D"/>
                </a:solidFill>
              </a:rPr>
              <a:t>All of them share parameters</a:t>
            </a:r>
            <a:endParaRPr sz="1800">
              <a:solidFill>
                <a:srgbClr val="38761D"/>
              </a:solidFill>
            </a:endParaRPr>
          </a:p>
          <a:p>
            <a:pPr marL="0" lvl="0" indent="0" algn="l" rtl="0">
              <a:spcBef>
                <a:spcPts val="0"/>
              </a:spcBef>
              <a:spcAft>
                <a:spcPts val="0"/>
              </a:spcAft>
              <a:buNone/>
            </a:pPr>
            <a:endParaRPr sz="1800">
              <a:solidFill>
                <a:srgbClr val="38761D"/>
              </a:solidFill>
            </a:endParaRPr>
          </a:p>
          <a:p>
            <a:pPr marL="0" lvl="0" indent="0" algn="l" rtl="0">
              <a:spcBef>
                <a:spcPts val="0"/>
              </a:spcBef>
              <a:spcAft>
                <a:spcPts val="0"/>
              </a:spcAft>
              <a:buNone/>
            </a:pPr>
            <a:r>
              <a:rPr lang="en" sz="1800">
                <a:solidFill>
                  <a:srgbClr val="0000FF"/>
                </a:solidFill>
              </a:rPr>
              <a:t>“5x5 filter” -&gt; “5x5 receptive field for each neuron”</a:t>
            </a:r>
            <a:endParaRPr sz="1800">
              <a:solidFill>
                <a:srgbClr val="0000FF"/>
              </a:solidFill>
            </a:endParaRPr>
          </a:p>
        </p:txBody>
      </p:sp>
      <p:sp>
        <p:nvSpPr>
          <p:cNvPr id="836" name="Google Shape;836;p68"/>
          <p:cNvSpPr/>
          <p:nvPr/>
        </p:nvSpPr>
        <p:spPr>
          <a:xfrm>
            <a:off x="2043650" y="1317725"/>
            <a:ext cx="713400" cy="2757900"/>
          </a:xfrm>
          <a:prstGeom prst="cube">
            <a:avLst>
              <a:gd name="adj" fmla="val 77711"/>
            </a:avLst>
          </a:prstGeom>
          <a:solidFill>
            <a:srgbClr val="C9DAF8">
              <a:alpha val="4269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8"/>
          <p:cNvSpPr txBox="1"/>
          <p:nvPr/>
        </p:nvSpPr>
        <p:spPr>
          <a:xfrm>
            <a:off x="2461600" y="3673275"/>
            <a:ext cx="548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28</a:t>
            </a:r>
            <a:endParaRPr sz="2400"/>
          </a:p>
        </p:txBody>
      </p:sp>
      <p:sp>
        <p:nvSpPr>
          <p:cNvPr id="838" name="Google Shape;838;p68"/>
          <p:cNvSpPr txBox="1"/>
          <p:nvPr/>
        </p:nvSpPr>
        <p:spPr>
          <a:xfrm>
            <a:off x="2766400" y="2301675"/>
            <a:ext cx="548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28</a:t>
            </a:r>
            <a:endParaRPr sz="2400"/>
          </a:p>
        </p:txBody>
      </p:sp>
    </p:spTree>
    <p:extLst>
      <p:ext uri="{BB962C8B-B14F-4D97-AF65-F5344CB8AC3E}">
        <p14:creationId xmlns:p14="http://schemas.microsoft.com/office/powerpoint/2010/main" val="9741098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9"/>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74</a:t>
            </a:fld>
            <a:endParaRPr/>
          </a:p>
        </p:txBody>
      </p:sp>
      <p:sp>
        <p:nvSpPr>
          <p:cNvPr id="844" name="Google Shape;844;p69"/>
          <p:cNvSpPr txBox="1"/>
          <p:nvPr/>
        </p:nvSpPr>
        <p:spPr>
          <a:xfrm>
            <a:off x="341025" y="150675"/>
            <a:ext cx="8319300" cy="9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brain/neuron view of CONV Layer</a:t>
            </a:r>
            <a:endParaRPr sz="2400"/>
          </a:p>
        </p:txBody>
      </p:sp>
      <p:sp>
        <p:nvSpPr>
          <p:cNvPr id="845" name="Google Shape;845;p69"/>
          <p:cNvSpPr/>
          <p:nvPr/>
        </p:nvSpPr>
        <p:spPr>
          <a:xfrm>
            <a:off x="662950" y="2289725"/>
            <a:ext cx="282300" cy="813900"/>
          </a:xfrm>
          <a:prstGeom prst="cube">
            <a:avLst>
              <a:gd name="adj" fmla="val 53382"/>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9"/>
          <p:cNvSpPr txBox="1"/>
          <p:nvPr/>
        </p:nvSpPr>
        <p:spPr>
          <a:xfrm>
            <a:off x="859050" y="3617725"/>
            <a:ext cx="491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847" name="Google Shape;847;p69"/>
          <p:cNvSpPr txBox="1"/>
          <p:nvPr/>
        </p:nvSpPr>
        <p:spPr>
          <a:xfrm>
            <a:off x="1223350" y="1544550"/>
            <a:ext cx="4917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32</a:t>
            </a:r>
            <a:endParaRPr sz="1800"/>
          </a:p>
        </p:txBody>
      </p:sp>
      <p:sp>
        <p:nvSpPr>
          <p:cNvPr id="848" name="Google Shape;848;p69"/>
          <p:cNvSpPr txBox="1"/>
          <p:nvPr/>
        </p:nvSpPr>
        <p:spPr>
          <a:xfrm>
            <a:off x="188438" y="4009357"/>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3</a:t>
            </a:r>
            <a:endParaRPr sz="1800"/>
          </a:p>
        </p:txBody>
      </p:sp>
      <p:sp>
        <p:nvSpPr>
          <p:cNvPr id="849" name="Google Shape;849;p69"/>
          <p:cNvSpPr/>
          <p:nvPr/>
        </p:nvSpPr>
        <p:spPr>
          <a:xfrm>
            <a:off x="246425" y="131772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0" name="Google Shape;850;p69"/>
          <p:cNvPicPr preferRelativeResize="0"/>
          <p:nvPr/>
        </p:nvPicPr>
        <p:blipFill>
          <a:blip r:embed="rId3">
            <a:alphaModFix/>
          </a:blip>
          <a:stretch>
            <a:fillRect/>
          </a:stretch>
        </p:blipFill>
        <p:spPr>
          <a:xfrm>
            <a:off x="6551750" y="243900"/>
            <a:ext cx="2279624" cy="1300650"/>
          </a:xfrm>
          <a:prstGeom prst="rect">
            <a:avLst/>
          </a:prstGeom>
          <a:noFill/>
          <a:ln w="9525" cap="flat" cmpd="sng">
            <a:solidFill>
              <a:srgbClr val="000000"/>
            </a:solidFill>
            <a:prstDash val="solid"/>
            <a:round/>
            <a:headEnd type="none" w="sm" len="sm"/>
            <a:tailEnd type="none" w="sm" len="sm"/>
          </a:ln>
        </p:spPr>
      </p:pic>
      <p:sp>
        <p:nvSpPr>
          <p:cNvPr id="851" name="Google Shape;851;p69"/>
          <p:cNvSpPr/>
          <p:nvPr/>
        </p:nvSpPr>
        <p:spPr>
          <a:xfrm>
            <a:off x="2254242" y="2313254"/>
            <a:ext cx="2027700" cy="620100"/>
          </a:xfrm>
          <a:prstGeom prst="cube">
            <a:avLst>
              <a:gd name="adj" fmla="val 25000"/>
            </a:avLst>
          </a:prstGeom>
          <a:solidFill>
            <a:srgbClr val="C9DAF8">
              <a:alpha val="4269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9"/>
          <p:cNvSpPr/>
          <p:nvPr/>
        </p:nvSpPr>
        <p:spPr>
          <a:xfrm>
            <a:off x="2254242" y="2536800"/>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9"/>
          <p:cNvSpPr/>
          <p:nvPr/>
        </p:nvSpPr>
        <p:spPr>
          <a:xfrm>
            <a:off x="2635242" y="2536800"/>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9"/>
          <p:cNvSpPr/>
          <p:nvPr/>
        </p:nvSpPr>
        <p:spPr>
          <a:xfrm>
            <a:off x="3016242" y="2536800"/>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9"/>
          <p:cNvSpPr/>
          <p:nvPr/>
        </p:nvSpPr>
        <p:spPr>
          <a:xfrm>
            <a:off x="3397242" y="2536800"/>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9"/>
          <p:cNvSpPr/>
          <p:nvPr/>
        </p:nvSpPr>
        <p:spPr>
          <a:xfrm>
            <a:off x="3778242" y="2536800"/>
            <a:ext cx="282300" cy="282300"/>
          </a:xfrm>
          <a:prstGeom prst="ellipse">
            <a:avLst/>
          </a:prstGeom>
          <a:solidFill>
            <a:srgbClr val="C9DAF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9"/>
          <p:cNvSpPr/>
          <p:nvPr/>
        </p:nvSpPr>
        <p:spPr>
          <a:xfrm>
            <a:off x="1750867" y="1322100"/>
            <a:ext cx="2850600" cy="2850600"/>
          </a:xfrm>
          <a:prstGeom prst="cube">
            <a:avLst>
              <a:gd name="adj" fmla="val 25000"/>
            </a:avLst>
          </a:prstGeom>
          <a:solidFill>
            <a:srgbClr val="C9DAF8">
              <a:alpha val="4269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9"/>
          <p:cNvSpPr txBox="1"/>
          <p:nvPr/>
        </p:nvSpPr>
        <p:spPr>
          <a:xfrm>
            <a:off x="4722975" y="2149775"/>
            <a:ext cx="548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28</a:t>
            </a:r>
            <a:endParaRPr sz="2400"/>
          </a:p>
        </p:txBody>
      </p:sp>
      <p:sp>
        <p:nvSpPr>
          <p:cNvPr id="859" name="Google Shape;859;p69"/>
          <p:cNvSpPr txBox="1"/>
          <p:nvPr/>
        </p:nvSpPr>
        <p:spPr>
          <a:xfrm>
            <a:off x="4297650" y="3617725"/>
            <a:ext cx="5487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28</a:t>
            </a:r>
            <a:endParaRPr sz="2400"/>
          </a:p>
        </p:txBody>
      </p:sp>
      <p:sp>
        <p:nvSpPr>
          <p:cNvPr id="860" name="Google Shape;860;p69"/>
          <p:cNvSpPr txBox="1"/>
          <p:nvPr/>
        </p:nvSpPr>
        <p:spPr>
          <a:xfrm>
            <a:off x="5774775" y="2035050"/>
            <a:ext cx="3382500" cy="22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E.g. with 5 filters,</a:t>
            </a:r>
            <a:endParaRPr sz="1800"/>
          </a:p>
          <a:p>
            <a:pPr marL="0" lvl="0" indent="0" algn="l" rtl="0">
              <a:spcBef>
                <a:spcPts val="0"/>
              </a:spcBef>
              <a:spcAft>
                <a:spcPts val="0"/>
              </a:spcAft>
              <a:buNone/>
            </a:pPr>
            <a:r>
              <a:rPr lang="en" sz="1800"/>
              <a:t>CONV layer consists of neurons arranged in a 3D grid</a:t>
            </a:r>
            <a:endParaRPr sz="1800"/>
          </a:p>
          <a:p>
            <a:pPr marL="0" lvl="0" indent="0" algn="l" rtl="0">
              <a:spcBef>
                <a:spcPts val="0"/>
              </a:spcBef>
              <a:spcAft>
                <a:spcPts val="0"/>
              </a:spcAft>
              <a:buNone/>
            </a:pPr>
            <a:r>
              <a:rPr lang="en" sz="1800"/>
              <a:t>(28x28x5)</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There will be 5 different neurons all looking at the same region in the input volume</a:t>
            </a:r>
            <a:endParaRPr sz="1800"/>
          </a:p>
        </p:txBody>
      </p:sp>
      <p:sp>
        <p:nvSpPr>
          <p:cNvPr id="861" name="Google Shape;861;p69"/>
          <p:cNvSpPr txBox="1"/>
          <p:nvPr/>
        </p:nvSpPr>
        <p:spPr>
          <a:xfrm>
            <a:off x="2606738" y="4096507"/>
            <a:ext cx="491700" cy="1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5</a:t>
            </a:r>
            <a:endParaRPr sz="1800"/>
          </a:p>
        </p:txBody>
      </p:sp>
    </p:spTree>
    <p:extLst>
      <p:ext uri="{BB962C8B-B14F-4D97-AF65-F5344CB8AC3E}">
        <p14:creationId xmlns:p14="http://schemas.microsoft.com/office/powerpoint/2010/main" val="176272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1"/>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75</a:t>
            </a:fld>
            <a:endParaRPr/>
          </a:p>
        </p:txBody>
      </p:sp>
      <p:pic>
        <p:nvPicPr>
          <p:cNvPr id="889" name="Google Shape;889;p71"/>
          <p:cNvPicPr preferRelativeResize="0"/>
          <p:nvPr/>
        </p:nvPicPr>
        <p:blipFill>
          <a:blip r:embed="rId3">
            <a:alphaModFix/>
          </a:blip>
          <a:stretch>
            <a:fillRect/>
          </a:stretch>
        </p:blipFill>
        <p:spPr>
          <a:xfrm>
            <a:off x="0" y="244145"/>
            <a:ext cx="9143999" cy="4378919"/>
          </a:xfrm>
          <a:prstGeom prst="rect">
            <a:avLst/>
          </a:prstGeom>
          <a:noFill/>
          <a:ln>
            <a:noFill/>
          </a:ln>
        </p:spPr>
      </p:pic>
      <p:sp>
        <p:nvSpPr>
          <p:cNvPr id="890" name="Google Shape;890;p71"/>
          <p:cNvSpPr txBox="1"/>
          <p:nvPr/>
        </p:nvSpPr>
        <p:spPr>
          <a:xfrm>
            <a:off x="43175" y="-93475"/>
            <a:ext cx="3932700" cy="2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two more layers to go: </a:t>
            </a:r>
            <a:r>
              <a:rPr lang="en" b="1">
                <a:solidFill>
                  <a:srgbClr val="980000"/>
                </a:solidFill>
              </a:rPr>
              <a:t>POOL</a:t>
            </a:r>
            <a:r>
              <a:rPr lang="en"/>
              <a:t>/</a:t>
            </a:r>
            <a:r>
              <a:rPr lang="en" b="1">
                <a:solidFill>
                  <a:srgbClr val="980000"/>
                </a:solidFill>
              </a:rPr>
              <a:t>FC</a:t>
            </a:r>
            <a:endParaRPr b="1">
              <a:solidFill>
                <a:srgbClr val="980000"/>
              </a:solidFill>
            </a:endParaRPr>
          </a:p>
        </p:txBody>
      </p:sp>
    </p:spTree>
    <p:extLst>
      <p:ext uri="{BB962C8B-B14F-4D97-AF65-F5344CB8AC3E}">
        <p14:creationId xmlns:p14="http://schemas.microsoft.com/office/powerpoint/2010/main" val="39743496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2"/>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76</a:t>
            </a:fld>
            <a:endParaRPr/>
          </a:p>
        </p:txBody>
      </p:sp>
      <p:pic>
        <p:nvPicPr>
          <p:cNvPr id="896" name="Google Shape;896;p72"/>
          <p:cNvPicPr preferRelativeResize="0"/>
          <p:nvPr/>
        </p:nvPicPr>
        <p:blipFill>
          <a:blip r:embed="rId3">
            <a:alphaModFix/>
          </a:blip>
          <a:stretch>
            <a:fillRect/>
          </a:stretch>
        </p:blipFill>
        <p:spPr>
          <a:xfrm>
            <a:off x="2385950" y="1356125"/>
            <a:ext cx="3996924" cy="3157100"/>
          </a:xfrm>
          <a:prstGeom prst="rect">
            <a:avLst/>
          </a:prstGeom>
          <a:noFill/>
          <a:ln>
            <a:noFill/>
          </a:ln>
        </p:spPr>
      </p:pic>
      <p:sp>
        <p:nvSpPr>
          <p:cNvPr id="897" name="Google Shape;897;p72"/>
          <p:cNvSpPr txBox="1"/>
          <p:nvPr/>
        </p:nvSpPr>
        <p:spPr>
          <a:xfrm>
            <a:off x="222200" y="36325"/>
            <a:ext cx="8810700" cy="12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Pooling layer</a:t>
            </a:r>
            <a:endParaRPr sz="1800"/>
          </a:p>
          <a:p>
            <a:pPr marL="457200" lvl="0" indent="-342900" algn="l" rtl="0">
              <a:spcBef>
                <a:spcPts val="0"/>
              </a:spcBef>
              <a:spcAft>
                <a:spcPts val="0"/>
              </a:spcAft>
              <a:buSzPts val="1800"/>
              <a:buChar char="-"/>
            </a:pPr>
            <a:r>
              <a:rPr lang="en" sz="1800">
                <a:solidFill>
                  <a:schemeClr val="dk1"/>
                </a:solidFill>
              </a:rPr>
              <a:t>makes the representations smaller and more manageable </a:t>
            </a:r>
            <a:endParaRPr sz="1800"/>
          </a:p>
          <a:p>
            <a:pPr marL="457200" lvl="0" indent="-342900" algn="l" rtl="0">
              <a:spcBef>
                <a:spcPts val="0"/>
              </a:spcBef>
              <a:spcAft>
                <a:spcPts val="0"/>
              </a:spcAft>
              <a:buSzPts val="1800"/>
              <a:buChar char="-"/>
            </a:pPr>
            <a:r>
              <a:rPr lang="en" sz="1800"/>
              <a:t>operates over each activation map independently:</a:t>
            </a:r>
            <a:endParaRPr sz="1800"/>
          </a:p>
          <a:p>
            <a:pPr marL="0" lvl="0" indent="0" algn="l" rtl="0">
              <a:spcBef>
                <a:spcPts val="0"/>
              </a:spcBef>
              <a:spcAft>
                <a:spcPts val="0"/>
              </a:spcAft>
              <a:buNone/>
            </a:pPr>
            <a:endParaRPr sz="1800"/>
          </a:p>
        </p:txBody>
      </p:sp>
    </p:spTree>
    <p:extLst>
      <p:ext uri="{BB962C8B-B14F-4D97-AF65-F5344CB8AC3E}">
        <p14:creationId xmlns:p14="http://schemas.microsoft.com/office/powerpoint/2010/main" val="1714820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73"/>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77</a:t>
            </a:fld>
            <a:endParaRPr/>
          </a:p>
        </p:txBody>
      </p:sp>
      <p:graphicFrame>
        <p:nvGraphicFramePr>
          <p:cNvPr id="903" name="Google Shape;903;p73"/>
          <p:cNvGraphicFramePr/>
          <p:nvPr/>
        </p:nvGraphicFramePr>
        <p:xfrm>
          <a:off x="952500" y="1409700"/>
          <a:ext cx="2423500" cy="242350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gridCol w="605875">
                  <a:extLst>
                    <a:ext uri="{9D8B030D-6E8A-4147-A177-3AD203B41FA5}">
                      <a16:colId xmlns:a16="http://schemas.microsoft.com/office/drawing/2014/main" val="20002"/>
                    </a:ext>
                  </a:extLst>
                </a:gridCol>
                <a:gridCol w="605875">
                  <a:extLst>
                    <a:ext uri="{9D8B030D-6E8A-4147-A177-3AD203B41FA5}">
                      <a16:colId xmlns:a16="http://schemas.microsoft.com/office/drawing/2014/main" val="20003"/>
                    </a:ext>
                  </a:extLst>
                </a:gridCol>
              </a:tblGrid>
              <a:tr h="605875">
                <a:tc>
                  <a:txBody>
                    <a:bodyPr/>
                    <a:lstStyle/>
                    <a:p>
                      <a:pPr marL="0" lvl="0" indent="0" algn="ctr" rtl="0">
                        <a:spcBef>
                          <a:spcPts val="0"/>
                        </a:spcBef>
                        <a:spcAft>
                          <a:spcPts val="0"/>
                        </a:spcAft>
                        <a:buNone/>
                      </a:pPr>
                      <a:r>
                        <a:rPr lang="en" sz="2400"/>
                        <a:t>1</a:t>
                      </a:r>
                      <a:endParaRPr sz="2400"/>
                    </a:p>
                  </a:txBody>
                  <a:tcPr marL="91425" marR="91425" marT="91425" marB="91425">
                    <a:solidFill>
                      <a:srgbClr val="F4CCCC"/>
                    </a:solidFill>
                  </a:tcPr>
                </a:tc>
                <a:tc>
                  <a:txBody>
                    <a:bodyPr/>
                    <a:lstStyle/>
                    <a:p>
                      <a:pPr marL="0" lvl="0" indent="0" algn="ctr" rtl="0">
                        <a:spcBef>
                          <a:spcPts val="0"/>
                        </a:spcBef>
                        <a:spcAft>
                          <a:spcPts val="0"/>
                        </a:spcAft>
                        <a:buNone/>
                      </a:pPr>
                      <a:r>
                        <a:rPr lang="en" sz="2400"/>
                        <a:t>1</a:t>
                      </a:r>
                      <a:endParaRPr sz="2400"/>
                    </a:p>
                  </a:txBody>
                  <a:tcPr marL="91425" marR="91425" marT="91425" marB="91425">
                    <a:solidFill>
                      <a:srgbClr val="F4CCCC"/>
                    </a:solidFill>
                  </a:tcPr>
                </a:tc>
                <a:tc>
                  <a:txBody>
                    <a:bodyPr/>
                    <a:lstStyle/>
                    <a:p>
                      <a:pPr marL="0" lvl="0" indent="0" algn="ctr" rtl="0">
                        <a:spcBef>
                          <a:spcPts val="0"/>
                        </a:spcBef>
                        <a:spcAft>
                          <a:spcPts val="0"/>
                        </a:spcAft>
                        <a:buNone/>
                      </a:pPr>
                      <a:r>
                        <a:rPr lang="en" sz="2400"/>
                        <a:t>2</a:t>
                      </a:r>
                      <a:endParaRPr sz="2400"/>
                    </a:p>
                  </a:txBody>
                  <a:tcPr marL="91425" marR="91425" marT="91425" marB="91425">
                    <a:solidFill>
                      <a:srgbClr val="D9EAD3"/>
                    </a:solidFill>
                  </a:tcPr>
                </a:tc>
                <a:tc>
                  <a:txBody>
                    <a:bodyPr/>
                    <a:lstStyle/>
                    <a:p>
                      <a:pPr marL="0" lvl="0" indent="0" algn="ctr" rtl="0">
                        <a:spcBef>
                          <a:spcPts val="0"/>
                        </a:spcBef>
                        <a:spcAft>
                          <a:spcPts val="0"/>
                        </a:spcAft>
                        <a:buNone/>
                      </a:pPr>
                      <a:r>
                        <a:rPr lang="en" sz="2400"/>
                        <a:t>4</a:t>
                      </a:r>
                      <a:endParaRPr sz="2400"/>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marL="0" lvl="0" indent="0" algn="ctr" rtl="0">
                        <a:spcBef>
                          <a:spcPts val="0"/>
                        </a:spcBef>
                        <a:spcAft>
                          <a:spcPts val="0"/>
                        </a:spcAft>
                        <a:buNone/>
                      </a:pPr>
                      <a:r>
                        <a:rPr lang="en" sz="2400"/>
                        <a:t>5</a:t>
                      </a:r>
                      <a:endParaRPr sz="2400"/>
                    </a:p>
                  </a:txBody>
                  <a:tcPr marL="91425" marR="91425" marT="91425" marB="91425">
                    <a:solidFill>
                      <a:srgbClr val="F4CCCC"/>
                    </a:solidFill>
                  </a:tcPr>
                </a:tc>
                <a:tc>
                  <a:txBody>
                    <a:bodyPr/>
                    <a:lstStyle/>
                    <a:p>
                      <a:pPr marL="0" lvl="0" indent="0" algn="ctr" rtl="0">
                        <a:spcBef>
                          <a:spcPts val="0"/>
                        </a:spcBef>
                        <a:spcAft>
                          <a:spcPts val="0"/>
                        </a:spcAft>
                        <a:buNone/>
                      </a:pPr>
                      <a:r>
                        <a:rPr lang="en" sz="2400"/>
                        <a:t>6</a:t>
                      </a:r>
                      <a:endParaRPr sz="2400"/>
                    </a:p>
                  </a:txBody>
                  <a:tcPr marL="91425" marR="91425" marT="91425" marB="91425">
                    <a:solidFill>
                      <a:srgbClr val="F4CCCC"/>
                    </a:solidFill>
                  </a:tcPr>
                </a:tc>
                <a:tc>
                  <a:txBody>
                    <a:bodyPr/>
                    <a:lstStyle/>
                    <a:p>
                      <a:pPr marL="0" lvl="0" indent="0" algn="ctr" rtl="0">
                        <a:spcBef>
                          <a:spcPts val="0"/>
                        </a:spcBef>
                        <a:spcAft>
                          <a:spcPts val="0"/>
                        </a:spcAft>
                        <a:buNone/>
                      </a:pPr>
                      <a:r>
                        <a:rPr lang="en" sz="2400"/>
                        <a:t>7</a:t>
                      </a:r>
                      <a:endParaRPr sz="2400"/>
                    </a:p>
                  </a:txBody>
                  <a:tcPr marL="91425" marR="91425" marT="91425" marB="91425">
                    <a:solidFill>
                      <a:srgbClr val="D9EAD3"/>
                    </a:solidFill>
                  </a:tcPr>
                </a:tc>
                <a:tc>
                  <a:txBody>
                    <a:bodyPr/>
                    <a:lstStyle/>
                    <a:p>
                      <a:pPr marL="0" lvl="0" indent="0" algn="ctr" rtl="0">
                        <a:spcBef>
                          <a:spcPts val="0"/>
                        </a:spcBef>
                        <a:spcAft>
                          <a:spcPts val="0"/>
                        </a:spcAft>
                        <a:buNone/>
                      </a:pPr>
                      <a:r>
                        <a:rPr lang="en" sz="2400"/>
                        <a:t>8</a:t>
                      </a:r>
                      <a:endParaRPr sz="2400"/>
                    </a:p>
                  </a:txBody>
                  <a:tcPr marL="91425" marR="91425" marT="91425" marB="91425">
                    <a:solidFill>
                      <a:srgbClr val="D9EAD3"/>
                    </a:solidFill>
                  </a:tcPr>
                </a:tc>
                <a:extLst>
                  <a:ext uri="{0D108BD9-81ED-4DB2-BD59-A6C34878D82A}">
                    <a16:rowId xmlns:a16="http://schemas.microsoft.com/office/drawing/2014/main" val="10001"/>
                  </a:ext>
                </a:extLst>
              </a:tr>
              <a:tr h="605875">
                <a:tc>
                  <a:txBody>
                    <a:bodyPr/>
                    <a:lstStyle/>
                    <a:p>
                      <a:pPr marL="0" lvl="0" indent="0" algn="ctr" rtl="0">
                        <a:spcBef>
                          <a:spcPts val="0"/>
                        </a:spcBef>
                        <a:spcAft>
                          <a:spcPts val="0"/>
                        </a:spcAft>
                        <a:buNone/>
                      </a:pPr>
                      <a:r>
                        <a:rPr lang="en" sz="2400"/>
                        <a:t>3</a:t>
                      </a:r>
                      <a:endParaRPr sz="2400"/>
                    </a:p>
                  </a:txBody>
                  <a:tcPr marL="91425" marR="91425" marT="91425" marB="91425">
                    <a:solidFill>
                      <a:srgbClr val="FFF2CC"/>
                    </a:solidFill>
                  </a:tcPr>
                </a:tc>
                <a:tc>
                  <a:txBody>
                    <a:bodyPr/>
                    <a:lstStyle/>
                    <a:p>
                      <a:pPr marL="0" lvl="0" indent="0" algn="ctr" rtl="0">
                        <a:spcBef>
                          <a:spcPts val="0"/>
                        </a:spcBef>
                        <a:spcAft>
                          <a:spcPts val="0"/>
                        </a:spcAft>
                        <a:buNone/>
                      </a:pPr>
                      <a:r>
                        <a:rPr lang="en" sz="2400"/>
                        <a:t>2</a:t>
                      </a:r>
                      <a:endParaRPr sz="2400"/>
                    </a:p>
                  </a:txBody>
                  <a:tcPr marL="91425" marR="91425" marT="91425" marB="91425">
                    <a:solidFill>
                      <a:srgbClr val="FFF2CC"/>
                    </a:solidFill>
                  </a:tcPr>
                </a:tc>
                <a:tc>
                  <a:txBody>
                    <a:bodyPr/>
                    <a:lstStyle/>
                    <a:p>
                      <a:pPr marL="0" lvl="0" indent="0" algn="ctr" rtl="0">
                        <a:spcBef>
                          <a:spcPts val="0"/>
                        </a:spcBef>
                        <a:spcAft>
                          <a:spcPts val="0"/>
                        </a:spcAft>
                        <a:buNone/>
                      </a:pPr>
                      <a:r>
                        <a:rPr lang="en" sz="2400"/>
                        <a:t>1</a:t>
                      </a:r>
                      <a:endParaRPr sz="2400"/>
                    </a:p>
                  </a:txBody>
                  <a:tcPr marL="91425" marR="91425" marT="91425" marB="91425">
                    <a:solidFill>
                      <a:srgbClr val="C9DAF8"/>
                    </a:solidFill>
                  </a:tcPr>
                </a:tc>
                <a:tc>
                  <a:txBody>
                    <a:bodyPr/>
                    <a:lstStyle/>
                    <a:p>
                      <a:pPr marL="0" lvl="0" indent="0" algn="ctr" rtl="0">
                        <a:spcBef>
                          <a:spcPts val="0"/>
                        </a:spcBef>
                        <a:spcAft>
                          <a:spcPts val="0"/>
                        </a:spcAft>
                        <a:buNone/>
                      </a:pPr>
                      <a:r>
                        <a:rPr lang="en" sz="2400"/>
                        <a:t>0</a:t>
                      </a:r>
                      <a:endParaRPr sz="2400"/>
                    </a:p>
                  </a:txBody>
                  <a:tcPr marL="91425" marR="91425" marT="91425" marB="91425">
                    <a:solidFill>
                      <a:srgbClr val="C9DAF8"/>
                    </a:solidFill>
                  </a:tcPr>
                </a:tc>
                <a:extLst>
                  <a:ext uri="{0D108BD9-81ED-4DB2-BD59-A6C34878D82A}">
                    <a16:rowId xmlns:a16="http://schemas.microsoft.com/office/drawing/2014/main" val="10002"/>
                  </a:ext>
                </a:extLst>
              </a:tr>
              <a:tr h="605875">
                <a:tc>
                  <a:txBody>
                    <a:bodyPr/>
                    <a:lstStyle/>
                    <a:p>
                      <a:pPr marL="0" lvl="0" indent="0" algn="ctr" rtl="0">
                        <a:spcBef>
                          <a:spcPts val="0"/>
                        </a:spcBef>
                        <a:spcAft>
                          <a:spcPts val="0"/>
                        </a:spcAft>
                        <a:buNone/>
                      </a:pPr>
                      <a:r>
                        <a:rPr lang="en" sz="2400"/>
                        <a:t>1</a:t>
                      </a:r>
                      <a:endParaRPr sz="2400"/>
                    </a:p>
                  </a:txBody>
                  <a:tcPr marL="91425" marR="91425" marT="91425" marB="91425">
                    <a:solidFill>
                      <a:srgbClr val="FFF2CC"/>
                    </a:solidFill>
                  </a:tcPr>
                </a:tc>
                <a:tc>
                  <a:txBody>
                    <a:bodyPr/>
                    <a:lstStyle/>
                    <a:p>
                      <a:pPr marL="0" lvl="0" indent="0" algn="ctr" rtl="0">
                        <a:spcBef>
                          <a:spcPts val="0"/>
                        </a:spcBef>
                        <a:spcAft>
                          <a:spcPts val="0"/>
                        </a:spcAft>
                        <a:buNone/>
                      </a:pPr>
                      <a:r>
                        <a:rPr lang="en" sz="2400"/>
                        <a:t>2</a:t>
                      </a:r>
                      <a:endParaRPr sz="2400"/>
                    </a:p>
                  </a:txBody>
                  <a:tcPr marL="91425" marR="91425" marT="91425" marB="91425">
                    <a:solidFill>
                      <a:srgbClr val="FFF2CC"/>
                    </a:solidFill>
                  </a:tcPr>
                </a:tc>
                <a:tc>
                  <a:txBody>
                    <a:bodyPr/>
                    <a:lstStyle/>
                    <a:p>
                      <a:pPr marL="0" lvl="0" indent="0" algn="ctr" rtl="0">
                        <a:spcBef>
                          <a:spcPts val="0"/>
                        </a:spcBef>
                        <a:spcAft>
                          <a:spcPts val="0"/>
                        </a:spcAft>
                        <a:buNone/>
                      </a:pPr>
                      <a:r>
                        <a:rPr lang="en" sz="2400"/>
                        <a:t>3</a:t>
                      </a:r>
                      <a:endParaRPr sz="2400"/>
                    </a:p>
                  </a:txBody>
                  <a:tcPr marL="91425" marR="91425" marT="91425" marB="91425">
                    <a:solidFill>
                      <a:srgbClr val="C9DAF8"/>
                    </a:solidFill>
                  </a:tcPr>
                </a:tc>
                <a:tc>
                  <a:txBody>
                    <a:bodyPr/>
                    <a:lstStyle/>
                    <a:p>
                      <a:pPr marL="0" lvl="0" indent="0" algn="ctr" rtl="0">
                        <a:spcBef>
                          <a:spcPts val="0"/>
                        </a:spcBef>
                        <a:spcAft>
                          <a:spcPts val="0"/>
                        </a:spcAft>
                        <a:buNone/>
                      </a:pPr>
                      <a:r>
                        <a:rPr lang="en" sz="2400"/>
                        <a:t>4</a:t>
                      </a:r>
                      <a:endParaRPr sz="2400"/>
                    </a:p>
                  </a:txBody>
                  <a:tcPr marL="91425" marR="91425" marT="91425" marB="91425">
                    <a:solidFill>
                      <a:srgbClr val="C9DAF8"/>
                    </a:solidFill>
                  </a:tcPr>
                </a:tc>
                <a:extLst>
                  <a:ext uri="{0D108BD9-81ED-4DB2-BD59-A6C34878D82A}">
                    <a16:rowId xmlns:a16="http://schemas.microsoft.com/office/drawing/2014/main" val="10003"/>
                  </a:ext>
                </a:extLst>
              </a:tr>
            </a:tbl>
          </a:graphicData>
        </a:graphic>
      </p:graphicFrame>
      <p:sp>
        <p:nvSpPr>
          <p:cNvPr id="904" name="Google Shape;904;p73"/>
          <p:cNvSpPr txBox="1"/>
          <p:nvPr/>
        </p:nvSpPr>
        <p:spPr>
          <a:xfrm>
            <a:off x="931850" y="900125"/>
            <a:ext cx="2617200" cy="5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Single depth slice</a:t>
            </a:r>
            <a:endParaRPr sz="2400"/>
          </a:p>
        </p:txBody>
      </p:sp>
      <p:cxnSp>
        <p:nvCxnSpPr>
          <p:cNvPr id="905" name="Google Shape;905;p73"/>
          <p:cNvCxnSpPr/>
          <p:nvPr/>
        </p:nvCxnSpPr>
        <p:spPr>
          <a:xfrm rot="10800000">
            <a:off x="642925" y="1439450"/>
            <a:ext cx="0" cy="2364000"/>
          </a:xfrm>
          <a:prstGeom prst="straightConnector1">
            <a:avLst/>
          </a:prstGeom>
          <a:noFill/>
          <a:ln w="19050" cap="flat" cmpd="sng">
            <a:solidFill>
              <a:srgbClr val="000000"/>
            </a:solidFill>
            <a:prstDash val="solid"/>
            <a:round/>
            <a:headEnd type="none" w="med" len="med"/>
            <a:tailEnd type="triangle" w="med" len="med"/>
          </a:ln>
        </p:spPr>
      </p:cxnSp>
      <p:sp>
        <p:nvSpPr>
          <p:cNvPr id="906" name="Google Shape;906;p73"/>
          <p:cNvSpPr txBox="1"/>
          <p:nvPr/>
        </p:nvSpPr>
        <p:spPr>
          <a:xfrm>
            <a:off x="277525" y="1563825"/>
            <a:ext cx="3897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x</a:t>
            </a:r>
            <a:endParaRPr sz="2400"/>
          </a:p>
        </p:txBody>
      </p:sp>
      <p:cxnSp>
        <p:nvCxnSpPr>
          <p:cNvPr id="907" name="Google Shape;907;p73"/>
          <p:cNvCxnSpPr/>
          <p:nvPr/>
        </p:nvCxnSpPr>
        <p:spPr>
          <a:xfrm>
            <a:off x="926000" y="4150675"/>
            <a:ext cx="2476500" cy="0"/>
          </a:xfrm>
          <a:prstGeom prst="straightConnector1">
            <a:avLst/>
          </a:prstGeom>
          <a:noFill/>
          <a:ln w="19050" cap="flat" cmpd="sng">
            <a:solidFill>
              <a:srgbClr val="000000"/>
            </a:solidFill>
            <a:prstDash val="solid"/>
            <a:round/>
            <a:headEnd type="none" w="med" len="med"/>
            <a:tailEnd type="triangle" w="med" len="med"/>
          </a:ln>
        </p:spPr>
      </p:cxnSp>
      <p:sp>
        <p:nvSpPr>
          <p:cNvPr id="908" name="Google Shape;908;p73"/>
          <p:cNvSpPr txBox="1"/>
          <p:nvPr/>
        </p:nvSpPr>
        <p:spPr>
          <a:xfrm>
            <a:off x="2878275" y="4081025"/>
            <a:ext cx="389700" cy="3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y</a:t>
            </a:r>
            <a:endParaRPr sz="2400"/>
          </a:p>
        </p:txBody>
      </p:sp>
      <p:cxnSp>
        <p:nvCxnSpPr>
          <p:cNvPr id="909" name="Google Shape;909;p73"/>
          <p:cNvCxnSpPr/>
          <p:nvPr/>
        </p:nvCxnSpPr>
        <p:spPr>
          <a:xfrm>
            <a:off x="3753700" y="2621450"/>
            <a:ext cx="2032800" cy="0"/>
          </a:xfrm>
          <a:prstGeom prst="straightConnector1">
            <a:avLst/>
          </a:prstGeom>
          <a:noFill/>
          <a:ln w="19050" cap="flat" cmpd="sng">
            <a:solidFill>
              <a:srgbClr val="000000"/>
            </a:solidFill>
            <a:prstDash val="solid"/>
            <a:round/>
            <a:headEnd type="none" w="med" len="med"/>
            <a:tailEnd type="triangle" w="med" len="med"/>
          </a:ln>
        </p:spPr>
      </p:cxnSp>
      <p:sp>
        <p:nvSpPr>
          <p:cNvPr id="910" name="Google Shape;910;p73"/>
          <p:cNvSpPr txBox="1"/>
          <p:nvPr/>
        </p:nvSpPr>
        <p:spPr>
          <a:xfrm>
            <a:off x="3661275" y="1788525"/>
            <a:ext cx="2675700" cy="7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max pool with 2x2 filters and stride 2</a:t>
            </a:r>
            <a:endParaRPr sz="1800"/>
          </a:p>
        </p:txBody>
      </p:sp>
      <p:graphicFrame>
        <p:nvGraphicFramePr>
          <p:cNvPr id="911" name="Google Shape;911;p73"/>
          <p:cNvGraphicFramePr/>
          <p:nvPr/>
        </p:nvGraphicFramePr>
        <p:xfrm>
          <a:off x="6622250" y="1976625"/>
          <a:ext cx="1211750" cy="121175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tblGrid>
              <a:tr h="605875">
                <a:tc>
                  <a:txBody>
                    <a:bodyPr/>
                    <a:lstStyle/>
                    <a:p>
                      <a:pPr marL="0" lvl="0" indent="0" algn="ctr" rtl="0">
                        <a:spcBef>
                          <a:spcPts val="0"/>
                        </a:spcBef>
                        <a:spcAft>
                          <a:spcPts val="0"/>
                        </a:spcAft>
                        <a:buNone/>
                      </a:pPr>
                      <a:r>
                        <a:rPr lang="en" sz="2400"/>
                        <a:t>6</a:t>
                      </a:r>
                      <a:endParaRPr sz="2400"/>
                    </a:p>
                  </a:txBody>
                  <a:tcPr marL="91425" marR="91425" marT="91425" marB="91425">
                    <a:solidFill>
                      <a:srgbClr val="F4CCCC"/>
                    </a:solidFill>
                  </a:tcPr>
                </a:tc>
                <a:tc>
                  <a:txBody>
                    <a:bodyPr/>
                    <a:lstStyle/>
                    <a:p>
                      <a:pPr marL="0" lvl="0" indent="0" algn="ctr" rtl="0">
                        <a:spcBef>
                          <a:spcPts val="0"/>
                        </a:spcBef>
                        <a:spcAft>
                          <a:spcPts val="0"/>
                        </a:spcAft>
                        <a:buNone/>
                      </a:pPr>
                      <a:r>
                        <a:rPr lang="en" sz="2400"/>
                        <a:t>8</a:t>
                      </a:r>
                      <a:endParaRPr sz="2400"/>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marL="0" lvl="0" indent="0" algn="ctr" rtl="0">
                        <a:spcBef>
                          <a:spcPts val="0"/>
                        </a:spcBef>
                        <a:spcAft>
                          <a:spcPts val="0"/>
                        </a:spcAft>
                        <a:buNone/>
                      </a:pPr>
                      <a:r>
                        <a:rPr lang="en" sz="2400"/>
                        <a:t>3</a:t>
                      </a:r>
                      <a:endParaRPr sz="2400"/>
                    </a:p>
                  </a:txBody>
                  <a:tcPr marL="91425" marR="91425" marT="91425" marB="91425">
                    <a:solidFill>
                      <a:srgbClr val="FFF2CC"/>
                    </a:solidFill>
                  </a:tcPr>
                </a:tc>
                <a:tc>
                  <a:txBody>
                    <a:bodyPr/>
                    <a:lstStyle/>
                    <a:p>
                      <a:pPr marL="0" lvl="0" indent="0" algn="ctr" rtl="0">
                        <a:spcBef>
                          <a:spcPts val="0"/>
                        </a:spcBef>
                        <a:spcAft>
                          <a:spcPts val="0"/>
                        </a:spcAft>
                        <a:buNone/>
                      </a:pPr>
                      <a:r>
                        <a:rPr lang="en" sz="2400"/>
                        <a:t>4</a:t>
                      </a:r>
                      <a:endParaRPr sz="2400"/>
                    </a:p>
                  </a:txBody>
                  <a:tcPr marL="91425" marR="91425" marT="91425" marB="91425">
                    <a:solidFill>
                      <a:srgbClr val="C9DAF8"/>
                    </a:solidFill>
                  </a:tcPr>
                </a:tc>
                <a:extLst>
                  <a:ext uri="{0D108BD9-81ED-4DB2-BD59-A6C34878D82A}">
                    <a16:rowId xmlns:a16="http://schemas.microsoft.com/office/drawing/2014/main" val="10001"/>
                  </a:ext>
                </a:extLst>
              </a:tr>
            </a:tbl>
          </a:graphicData>
        </a:graphic>
      </p:graphicFrame>
      <p:sp>
        <p:nvSpPr>
          <p:cNvPr id="912" name="Google Shape;912;p73"/>
          <p:cNvSpPr txBox="1"/>
          <p:nvPr/>
        </p:nvSpPr>
        <p:spPr>
          <a:xfrm>
            <a:off x="2918925" y="47475"/>
            <a:ext cx="42669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MAX POOLING</a:t>
            </a:r>
            <a:endParaRPr sz="3000"/>
          </a:p>
          <a:p>
            <a:pPr marL="0" lvl="0" indent="0" algn="l" rtl="0">
              <a:spcBef>
                <a:spcPts val="0"/>
              </a:spcBef>
              <a:spcAft>
                <a:spcPts val="0"/>
              </a:spcAft>
              <a:buNone/>
            </a:pPr>
            <a:endParaRPr sz="3000"/>
          </a:p>
        </p:txBody>
      </p:sp>
    </p:spTree>
    <p:extLst>
      <p:ext uri="{BB962C8B-B14F-4D97-AF65-F5344CB8AC3E}">
        <p14:creationId xmlns:p14="http://schemas.microsoft.com/office/powerpoint/2010/main" val="25081473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74"/>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78</a:t>
            </a:fld>
            <a:endParaRPr dirty="0"/>
          </a:p>
        </p:txBody>
      </p:sp>
      <p:pic>
        <p:nvPicPr>
          <p:cNvPr id="918" name="Google Shape;918;p74"/>
          <p:cNvPicPr preferRelativeResize="0"/>
          <p:nvPr/>
        </p:nvPicPr>
        <p:blipFill>
          <a:blip r:embed="rId3">
            <a:alphaModFix/>
          </a:blip>
          <a:stretch>
            <a:fillRect/>
          </a:stretch>
        </p:blipFill>
        <p:spPr>
          <a:xfrm>
            <a:off x="377563" y="1136874"/>
            <a:ext cx="5947037" cy="2654075"/>
          </a:xfrm>
          <a:prstGeom prst="rect">
            <a:avLst/>
          </a:prstGeom>
          <a:noFill/>
          <a:ln>
            <a:noFill/>
          </a:ln>
        </p:spPr>
      </p:pic>
    </p:spTree>
    <p:extLst>
      <p:ext uri="{BB962C8B-B14F-4D97-AF65-F5344CB8AC3E}">
        <p14:creationId xmlns:p14="http://schemas.microsoft.com/office/powerpoint/2010/main" val="2376163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75"/>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79</a:t>
            </a:fld>
            <a:endParaRPr/>
          </a:p>
        </p:txBody>
      </p:sp>
      <p:pic>
        <p:nvPicPr>
          <p:cNvPr id="924" name="Google Shape;924;p75"/>
          <p:cNvPicPr preferRelativeResize="0"/>
          <p:nvPr/>
        </p:nvPicPr>
        <p:blipFill>
          <a:blip r:embed="rId3">
            <a:alphaModFix/>
          </a:blip>
          <a:stretch>
            <a:fillRect/>
          </a:stretch>
        </p:blipFill>
        <p:spPr>
          <a:xfrm>
            <a:off x="377563" y="1136875"/>
            <a:ext cx="5343525" cy="2362200"/>
          </a:xfrm>
          <a:prstGeom prst="rect">
            <a:avLst/>
          </a:prstGeom>
          <a:noFill/>
          <a:ln>
            <a:noFill/>
          </a:ln>
        </p:spPr>
      </p:pic>
      <p:sp>
        <p:nvSpPr>
          <p:cNvPr id="925" name="Google Shape;925;p75"/>
          <p:cNvSpPr txBox="1"/>
          <p:nvPr/>
        </p:nvSpPr>
        <p:spPr>
          <a:xfrm>
            <a:off x="5852800" y="547200"/>
            <a:ext cx="3029400" cy="31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Common settings:</a:t>
            </a:r>
            <a:endParaRPr sz="1800">
              <a:solidFill>
                <a:srgbClr val="FF0000"/>
              </a:solidFill>
            </a:endParaRPr>
          </a:p>
          <a:p>
            <a:pPr marL="0" lvl="0" indent="0" algn="l" rtl="0">
              <a:spcBef>
                <a:spcPts val="0"/>
              </a:spcBef>
              <a:spcAft>
                <a:spcPts val="0"/>
              </a:spcAft>
              <a:buNone/>
            </a:pPr>
            <a:endParaRPr sz="1800">
              <a:solidFill>
                <a:srgbClr val="FF0000"/>
              </a:solidFill>
            </a:endParaRPr>
          </a:p>
          <a:p>
            <a:pPr marL="0" lvl="0" indent="0" algn="l" rtl="0">
              <a:spcBef>
                <a:spcPts val="0"/>
              </a:spcBef>
              <a:spcAft>
                <a:spcPts val="0"/>
              </a:spcAft>
              <a:buNone/>
            </a:pPr>
            <a:r>
              <a:rPr lang="en" sz="1800">
                <a:solidFill>
                  <a:srgbClr val="FF0000"/>
                </a:solidFill>
              </a:rPr>
              <a:t>F = 2, S = 2</a:t>
            </a:r>
            <a:endParaRPr sz="1800">
              <a:solidFill>
                <a:srgbClr val="FF0000"/>
              </a:solidFill>
            </a:endParaRPr>
          </a:p>
          <a:p>
            <a:pPr marL="0" lvl="0" indent="0" algn="l" rtl="0">
              <a:spcBef>
                <a:spcPts val="0"/>
              </a:spcBef>
              <a:spcAft>
                <a:spcPts val="0"/>
              </a:spcAft>
              <a:buNone/>
            </a:pPr>
            <a:r>
              <a:rPr lang="en" sz="1800">
                <a:solidFill>
                  <a:srgbClr val="FF0000"/>
                </a:solidFill>
              </a:rPr>
              <a:t>F = 3, S = 2</a:t>
            </a:r>
            <a:endParaRPr sz="1800">
              <a:solidFill>
                <a:srgbClr val="FF0000"/>
              </a:solidFill>
            </a:endParaRPr>
          </a:p>
        </p:txBody>
      </p:sp>
    </p:spTree>
    <p:extLst>
      <p:ext uri="{BB962C8B-B14F-4D97-AF65-F5344CB8AC3E}">
        <p14:creationId xmlns:p14="http://schemas.microsoft.com/office/powerpoint/2010/main" val="290181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ftr" idx="4294967295"/>
          </p:nvPr>
        </p:nvSpPr>
        <p:spPr>
          <a:xfrm>
            <a:off x="152400" y="4800600"/>
            <a:ext cx="28956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7F7F7F"/>
              </a:buClr>
              <a:buFont typeface="Arial"/>
              <a:buNone/>
            </a:pPr>
            <a:r>
              <a:rPr lang="en">
                <a:solidFill>
                  <a:srgbClr val="7F7F7F"/>
                </a:solidFill>
              </a:rPr>
              <a:t> </a:t>
            </a:r>
            <a:endParaRPr sz="1400">
              <a:solidFill>
                <a:srgbClr val="7F7F7F"/>
              </a:solidFill>
              <a:latin typeface="Arial"/>
              <a:ea typeface="Arial"/>
              <a:cs typeface="Arial"/>
              <a:sym typeface="Arial"/>
            </a:endParaRPr>
          </a:p>
        </p:txBody>
      </p:sp>
      <p:pic>
        <p:nvPicPr>
          <p:cNvPr id="228" name="Shape 228"/>
          <p:cNvPicPr preferRelativeResize="0"/>
          <p:nvPr/>
        </p:nvPicPr>
        <p:blipFill rotWithShape="1">
          <a:blip r:embed="rId3">
            <a:alphaModFix/>
          </a:blip>
          <a:srcRect/>
          <a:stretch/>
        </p:blipFill>
        <p:spPr>
          <a:xfrm>
            <a:off x="624502" y="1279814"/>
            <a:ext cx="2656200" cy="1936980"/>
          </a:xfrm>
          <a:prstGeom prst="rect">
            <a:avLst/>
          </a:prstGeom>
          <a:noFill/>
          <a:ln>
            <a:noFill/>
          </a:ln>
        </p:spPr>
      </p:pic>
      <p:sp>
        <p:nvSpPr>
          <p:cNvPr id="229" name="Shape 229"/>
          <p:cNvSpPr txBox="1"/>
          <p:nvPr/>
        </p:nvSpPr>
        <p:spPr>
          <a:xfrm>
            <a:off x="76200" y="1028700"/>
            <a:ext cx="3725700" cy="2770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Given a library of simple functions</a:t>
            </a:r>
            <a:endParaRPr sz="1800">
              <a:solidFill>
                <a:schemeClr val="dk1"/>
              </a:solidFill>
              <a:latin typeface="Arial"/>
              <a:ea typeface="Arial"/>
              <a:cs typeface="Arial"/>
              <a:sym typeface="Arial"/>
            </a:endParaRPr>
          </a:p>
        </p:txBody>
      </p:sp>
      <p:sp>
        <p:nvSpPr>
          <p:cNvPr id="230" name="Shape 230"/>
          <p:cNvSpPr/>
          <p:nvPr/>
        </p:nvSpPr>
        <p:spPr>
          <a:xfrm>
            <a:off x="3733800" y="2000250"/>
            <a:ext cx="1447800" cy="285660"/>
          </a:xfrm>
          <a:prstGeom prst="right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31" name="Shape 231"/>
          <p:cNvSpPr txBox="1"/>
          <p:nvPr/>
        </p:nvSpPr>
        <p:spPr>
          <a:xfrm>
            <a:off x="3311127" y="1671503"/>
            <a:ext cx="2160600" cy="90018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Compose into a</a:t>
            </a:r>
            <a:endParaRPr/>
          </a:p>
          <a:p>
            <a:pPr marL="0" marR="0" lvl="0" indent="0" algn="ctr" rtl="0">
              <a:spcBef>
                <a:spcPts val="900"/>
              </a:spcBef>
              <a:spcAft>
                <a:spcPts val="0"/>
              </a:spcAft>
              <a:buNone/>
            </a:pPr>
            <a:endParaRPr sz="1800">
              <a:solidFill>
                <a:schemeClr val="dk1"/>
              </a:solidFill>
              <a:latin typeface="Arial"/>
              <a:ea typeface="Arial"/>
              <a:cs typeface="Arial"/>
              <a:sym typeface="Arial"/>
            </a:endParaRPr>
          </a:p>
          <a:p>
            <a:pPr marL="0" marR="0" lvl="0" indent="0" algn="ctr" rtl="0">
              <a:spcBef>
                <a:spcPts val="900"/>
              </a:spcBef>
              <a:spcAft>
                <a:spcPts val="0"/>
              </a:spcAft>
              <a:buNone/>
            </a:pPr>
            <a:r>
              <a:rPr lang="en" sz="1800">
                <a:solidFill>
                  <a:schemeClr val="dk1"/>
                </a:solidFill>
                <a:latin typeface="Arial"/>
                <a:ea typeface="Arial"/>
                <a:cs typeface="Arial"/>
                <a:sym typeface="Arial"/>
              </a:rPr>
              <a:t>complicate function</a:t>
            </a:r>
            <a:endParaRPr sz="1800">
              <a:solidFill>
                <a:schemeClr val="dk1"/>
              </a:solidFill>
              <a:latin typeface="Arial"/>
              <a:ea typeface="Arial"/>
              <a:cs typeface="Arial"/>
              <a:sym typeface="Arial"/>
            </a:endParaRPr>
          </a:p>
        </p:txBody>
      </p:sp>
      <p:pic>
        <p:nvPicPr>
          <p:cNvPr id="232" name="Shape 232"/>
          <p:cNvPicPr preferRelativeResize="0"/>
          <p:nvPr/>
        </p:nvPicPr>
        <p:blipFill rotWithShape="1">
          <a:blip r:embed="rId4">
            <a:alphaModFix/>
          </a:blip>
          <a:srcRect/>
          <a:stretch/>
        </p:blipFill>
        <p:spPr>
          <a:xfrm>
            <a:off x="0" y="3600450"/>
            <a:ext cx="9144000" cy="1083240"/>
          </a:xfrm>
          <a:prstGeom prst="rect">
            <a:avLst/>
          </a:prstGeom>
          <a:noFill/>
          <a:ln>
            <a:noFill/>
          </a:ln>
        </p:spPr>
      </p:pic>
      <p:sp>
        <p:nvSpPr>
          <p:cNvPr id="233" name="Shape 233"/>
          <p:cNvSpPr txBox="1"/>
          <p:nvPr/>
        </p:nvSpPr>
        <p:spPr>
          <a:xfrm>
            <a:off x="5430524" y="1438439"/>
            <a:ext cx="3713400" cy="13618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a:solidFill>
                  <a:srgbClr val="FF0000"/>
                </a:solidFill>
                <a:latin typeface="Arial"/>
                <a:ea typeface="Arial"/>
                <a:cs typeface="Arial"/>
                <a:sym typeface="Arial"/>
              </a:rPr>
              <a:t>Idea 1: Linear Combinations</a:t>
            </a:r>
            <a:endParaRPr/>
          </a:p>
          <a:p>
            <a:pPr marL="342900" marR="0" lvl="0" indent="-342900" algn="l" rtl="0">
              <a:spcBef>
                <a:spcPts val="1000"/>
              </a:spcBef>
              <a:spcAft>
                <a:spcPts val="0"/>
              </a:spcAft>
              <a:buClr>
                <a:schemeClr val="dk1"/>
              </a:buClr>
              <a:buSzPts val="2000"/>
              <a:buFont typeface="Arial"/>
              <a:buChar char="•"/>
            </a:pPr>
            <a:r>
              <a:rPr lang="en" sz="2000">
                <a:solidFill>
                  <a:schemeClr val="dk1"/>
                </a:solidFill>
                <a:latin typeface="Arial"/>
                <a:ea typeface="Arial"/>
                <a:cs typeface="Arial"/>
                <a:sym typeface="Arial"/>
              </a:rPr>
              <a:t>Boosting</a:t>
            </a:r>
            <a:endParaRPr/>
          </a:p>
          <a:p>
            <a:pPr marL="342900" marR="0" lvl="0" indent="-342900" algn="l" rtl="0">
              <a:spcBef>
                <a:spcPts val="1000"/>
              </a:spcBef>
              <a:spcAft>
                <a:spcPts val="0"/>
              </a:spcAft>
              <a:buClr>
                <a:schemeClr val="dk1"/>
              </a:buClr>
              <a:buSzPts val="2000"/>
              <a:buFont typeface="Arial"/>
              <a:buChar char="•"/>
            </a:pPr>
            <a:r>
              <a:rPr lang="en" sz="2000">
                <a:solidFill>
                  <a:schemeClr val="dk1"/>
                </a:solidFill>
                <a:latin typeface="Arial"/>
                <a:ea typeface="Arial"/>
                <a:cs typeface="Arial"/>
                <a:sym typeface="Arial"/>
              </a:rPr>
              <a:t>Kernels</a:t>
            </a:r>
            <a:endParaRPr/>
          </a:p>
          <a:p>
            <a:pPr marL="342900" marR="0" lvl="0" indent="-342900" algn="l" rtl="0">
              <a:spcBef>
                <a:spcPts val="1000"/>
              </a:spcBef>
              <a:spcAft>
                <a:spcPts val="0"/>
              </a:spcAft>
              <a:buClr>
                <a:schemeClr val="dk1"/>
              </a:buClr>
              <a:buSzPts val="2000"/>
              <a:buFont typeface="Arial"/>
              <a:buChar char="•"/>
            </a:pPr>
            <a:r>
              <a:rPr lang="en"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pic>
        <p:nvPicPr>
          <p:cNvPr id="234" name="Shape 234" descr="latex-image-1.pdf"/>
          <p:cNvPicPr preferRelativeResize="0"/>
          <p:nvPr/>
        </p:nvPicPr>
        <p:blipFill rotWithShape="1">
          <a:blip r:embed="rId5">
            <a:alphaModFix/>
          </a:blip>
          <a:srcRect/>
          <a:stretch/>
        </p:blipFill>
        <p:spPr>
          <a:xfrm>
            <a:off x="5245100" y="3086100"/>
            <a:ext cx="3594000" cy="743040"/>
          </a:xfrm>
          <a:prstGeom prst="rect">
            <a:avLst/>
          </a:prstGeom>
          <a:noFill/>
          <a:ln>
            <a:noFill/>
          </a:ln>
        </p:spPr>
      </p:pic>
      <p:sp>
        <p:nvSpPr>
          <p:cNvPr id="235" name="Shape 235"/>
          <p:cNvSpPr txBox="1"/>
          <p:nvPr/>
        </p:nvSpPr>
        <p:spPr>
          <a:xfrm>
            <a:off x="2883528" y="4933851"/>
            <a:ext cx="3458700" cy="2076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A5A5A5"/>
                </a:solidFill>
                <a:latin typeface="Arial"/>
                <a:ea typeface="Arial"/>
                <a:cs typeface="Arial"/>
                <a:sym typeface="Arial"/>
              </a:rPr>
              <a:t>Slide Credit: Marc'Aurelio Ranzato, Yann LeCun</a:t>
            </a:r>
            <a:endParaRPr sz="1200">
              <a:solidFill>
                <a:srgbClr val="A5A5A5"/>
              </a:solidFill>
              <a:latin typeface="Arial"/>
              <a:ea typeface="Arial"/>
              <a:cs typeface="Arial"/>
              <a:sym typeface="Arial"/>
            </a:endParaRPr>
          </a:p>
        </p:txBody>
      </p:sp>
      <p:sp>
        <p:nvSpPr>
          <p:cNvPr id="236" name="Shape 236"/>
          <p:cNvSpPr txBox="1">
            <a:spLocks noGrp="1"/>
          </p:cNvSpPr>
          <p:nvPr>
            <p:ph type="title"/>
          </p:nvPr>
        </p:nvSpPr>
        <p:spPr>
          <a:xfrm>
            <a:off x="0" y="0"/>
            <a:ext cx="9144000" cy="57267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Building A Complicated Function</a:t>
            </a:r>
            <a:endParaRPr/>
          </a:p>
        </p:txBody>
      </p:sp>
      <p:sp>
        <p:nvSpPr>
          <p:cNvPr id="237" name="Shape 237"/>
          <p:cNvSpPr txBox="1"/>
          <p:nvPr/>
        </p:nvSpPr>
        <p:spPr>
          <a:xfrm>
            <a:off x="70250" y="4437900"/>
            <a:ext cx="30000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Dhruv Batra</a:t>
            </a:r>
            <a:endParaRPr>
              <a:solidFill>
                <a:srgbClr val="7F7F7F"/>
              </a:solidFill>
            </a:endParaRPr>
          </a:p>
        </p:txBody>
      </p:sp>
    </p:spTree>
    <p:extLst>
      <p:ext uri="{BB962C8B-B14F-4D97-AF65-F5344CB8AC3E}">
        <p14:creationId xmlns:p14="http://schemas.microsoft.com/office/powerpoint/2010/main" val="612830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6"/>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80</a:t>
            </a:fld>
            <a:endParaRPr/>
          </a:p>
        </p:txBody>
      </p:sp>
      <p:sp>
        <p:nvSpPr>
          <p:cNvPr id="931" name="Google Shape;931;p76"/>
          <p:cNvSpPr txBox="1"/>
          <p:nvPr/>
        </p:nvSpPr>
        <p:spPr>
          <a:xfrm>
            <a:off x="238075" y="106300"/>
            <a:ext cx="8810700" cy="12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Fully Connected Layer (FC layer)</a:t>
            </a:r>
            <a:endParaRPr sz="1800"/>
          </a:p>
          <a:p>
            <a:pPr marL="457200" lvl="0" indent="-342900" algn="l" rtl="0">
              <a:spcBef>
                <a:spcPts val="0"/>
              </a:spcBef>
              <a:spcAft>
                <a:spcPts val="0"/>
              </a:spcAft>
              <a:buSzPts val="1800"/>
              <a:buChar char="-"/>
            </a:pPr>
            <a:r>
              <a:rPr lang="en" sz="1800"/>
              <a:t>Contains neurons that connect to the entire input volume, as in ordinary Neural Networks</a:t>
            </a:r>
            <a:endParaRPr sz="1800"/>
          </a:p>
          <a:p>
            <a:pPr marL="0" lvl="0" indent="0" algn="l" rtl="0">
              <a:spcBef>
                <a:spcPts val="0"/>
              </a:spcBef>
              <a:spcAft>
                <a:spcPts val="0"/>
              </a:spcAft>
              <a:buNone/>
            </a:pPr>
            <a:endParaRPr sz="1800"/>
          </a:p>
        </p:txBody>
      </p:sp>
      <p:pic>
        <p:nvPicPr>
          <p:cNvPr id="932" name="Google Shape;932;p76"/>
          <p:cNvPicPr preferRelativeResize="0"/>
          <p:nvPr/>
        </p:nvPicPr>
        <p:blipFill>
          <a:blip r:embed="rId3">
            <a:alphaModFix/>
          </a:blip>
          <a:stretch>
            <a:fillRect/>
          </a:stretch>
        </p:blipFill>
        <p:spPr>
          <a:xfrm>
            <a:off x="1294350" y="1441250"/>
            <a:ext cx="6164924" cy="2952300"/>
          </a:xfrm>
          <a:prstGeom prst="rect">
            <a:avLst/>
          </a:prstGeom>
          <a:noFill/>
          <a:ln>
            <a:noFill/>
          </a:ln>
        </p:spPr>
      </p:pic>
    </p:spTree>
    <p:extLst>
      <p:ext uri="{BB962C8B-B14F-4D97-AF65-F5344CB8AC3E}">
        <p14:creationId xmlns:p14="http://schemas.microsoft.com/office/powerpoint/2010/main" val="3535758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77"/>
          <p:cNvSpPr txBox="1">
            <a:spLocks noGrp="1"/>
          </p:cNvSpPr>
          <p:nvPr>
            <p:ph type="sldNum" idx="4294967295"/>
          </p:nvPr>
        </p:nvSpPr>
        <p:spPr>
          <a:xfrm>
            <a:off x="6503289" y="4667850"/>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81</a:t>
            </a:fld>
            <a:endParaRPr/>
          </a:p>
        </p:txBody>
      </p:sp>
      <p:sp>
        <p:nvSpPr>
          <p:cNvPr id="938" name="Google Shape;938;p77"/>
          <p:cNvSpPr txBox="1"/>
          <p:nvPr/>
        </p:nvSpPr>
        <p:spPr>
          <a:xfrm>
            <a:off x="992700" y="1979225"/>
            <a:ext cx="7415100" cy="11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chemeClr val="hlink"/>
                </a:solidFill>
                <a:hlinkClick r:id="rId3"/>
              </a:rPr>
              <a:t>http://cs.stanford.edu/people/karpathy/convnetjs/demo/cifar10.html</a:t>
            </a:r>
            <a:endParaRPr sz="1800" dirty="0"/>
          </a:p>
        </p:txBody>
      </p:sp>
      <p:sp>
        <p:nvSpPr>
          <p:cNvPr id="939" name="Google Shape;939;p77"/>
          <p:cNvSpPr txBox="1"/>
          <p:nvPr/>
        </p:nvSpPr>
        <p:spPr>
          <a:xfrm>
            <a:off x="1481975" y="793050"/>
            <a:ext cx="7851300" cy="12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[ConvNetJS demo: training on CIFAR-10]</a:t>
            </a:r>
            <a:endParaRPr sz="2400"/>
          </a:p>
        </p:txBody>
      </p:sp>
    </p:spTree>
    <p:extLst>
      <p:ext uri="{BB962C8B-B14F-4D97-AF65-F5344CB8AC3E}">
        <p14:creationId xmlns:p14="http://schemas.microsoft.com/office/powerpoint/2010/main" val="2553873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
            <a:ext cx="9144000" cy="4437000"/>
          </a:xfrm>
          <a:prstGeom prst="rect">
            <a:avLst/>
          </a:prstGeom>
        </p:spPr>
      </p:pic>
    </p:spTree>
    <p:extLst>
      <p:ext uri="{BB962C8B-B14F-4D97-AF65-F5344CB8AC3E}">
        <p14:creationId xmlns:p14="http://schemas.microsoft.com/office/powerpoint/2010/main" val="4117929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4679852"/>
          </a:xfrm>
          <a:prstGeom prst="rect">
            <a:avLst/>
          </a:prstGeom>
        </p:spPr>
      </p:pic>
    </p:spTree>
    <p:extLst>
      <p:ext uri="{BB962C8B-B14F-4D97-AF65-F5344CB8AC3E}">
        <p14:creationId xmlns:p14="http://schemas.microsoft.com/office/powerpoint/2010/main" val="2975191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00"/>
            <a:ext cx="9144000" cy="4558159"/>
          </a:xfrm>
          <a:prstGeom prst="rect">
            <a:avLst/>
          </a:prstGeom>
        </p:spPr>
      </p:pic>
    </p:spTree>
    <p:extLst>
      <p:ext uri="{BB962C8B-B14F-4D97-AF65-F5344CB8AC3E}">
        <p14:creationId xmlns:p14="http://schemas.microsoft.com/office/powerpoint/2010/main" val="2321717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00"/>
            <a:ext cx="9144000" cy="4539705"/>
          </a:xfrm>
          <a:prstGeom prst="rect">
            <a:avLst/>
          </a:prstGeom>
        </p:spPr>
      </p:pic>
    </p:spTree>
    <p:extLst>
      <p:ext uri="{BB962C8B-B14F-4D97-AF65-F5344CB8AC3E}">
        <p14:creationId xmlns:p14="http://schemas.microsoft.com/office/powerpoint/2010/main" val="37655860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
            <a:ext cx="9144000" cy="4434840"/>
          </a:xfrm>
          <a:prstGeom prst="rect">
            <a:avLst/>
          </a:prstGeom>
        </p:spPr>
      </p:pic>
    </p:spTree>
    <p:extLst>
      <p:ext uri="{BB962C8B-B14F-4D97-AF65-F5344CB8AC3E}">
        <p14:creationId xmlns:p14="http://schemas.microsoft.com/office/powerpoint/2010/main" val="11112987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200"/>
            <a:ext cx="9144000" cy="4463358"/>
          </a:xfrm>
          <a:prstGeom prst="rect">
            <a:avLst/>
          </a:prstGeom>
        </p:spPr>
      </p:pic>
    </p:spTree>
    <p:extLst>
      <p:ext uri="{BB962C8B-B14F-4D97-AF65-F5344CB8AC3E}">
        <p14:creationId xmlns:p14="http://schemas.microsoft.com/office/powerpoint/2010/main" val="1455578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800"/>
            <a:ext cx="9144000" cy="4785202"/>
          </a:xfrm>
          <a:prstGeom prst="rect">
            <a:avLst/>
          </a:prstGeom>
        </p:spPr>
      </p:pic>
    </p:spTree>
    <p:extLst>
      <p:ext uri="{BB962C8B-B14F-4D97-AF65-F5344CB8AC3E}">
        <p14:creationId xmlns:p14="http://schemas.microsoft.com/office/powerpoint/2010/main" val="792718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5600"/>
            <a:ext cx="9144000" cy="4423937"/>
          </a:xfrm>
          <a:prstGeom prst="rect">
            <a:avLst/>
          </a:prstGeom>
        </p:spPr>
      </p:pic>
    </p:spTree>
    <p:extLst>
      <p:ext uri="{BB962C8B-B14F-4D97-AF65-F5344CB8AC3E}">
        <p14:creationId xmlns:p14="http://schemas.microsoft.com/office/powerpoint/2010/main" val="3767974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ftr" idx="4294967295"/>
          </p:nvPr>
        </p:nvSpPr>
        <p:spPr>
          <a:xfrm>
            <a:off x="152400" y="4800600"/>
            <a:ext cx="28956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7F7F7F"/>
              </a:buClr>
              <a:buFont typeface="Arial"/>
              <a:buNone/>
            </a:pPr>
            <a:r>
              <a:rPr lang="en">
                <a:solidFill>
                  <a:srgbClr val="7F7F7F"/>
                </a:solidFill>
              </a:rPr>
              <a:t> </a:t>
            </a:r>
            <a:endParaRPr sz="1400">
              <a:solidFill>
                <a:srgbClr val="7F7F7F"/>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624502" y="1279814"/>
            <a:ext cx="2656200" cy="1936980"/>
          </a:xfrm>
          <a:prstGeom prst="rect">
            <a:avLst/>
          </a:prstGeom>
          <a:noFill/>
          <a:ln>
            <a:noFill/>
          </a:ln>
        </p:spPr>
      </p:pic>
      <p:sp>
        <p:nvSpPr>
          <p:cNvPr id="244" name="Shape 244"/>
          <p:cNvSpPr txBox="1"/>
          <p:nvPr/>
        </p:nvSpPr>
        <p:spPr>
          <a:xfrm>
            <a:off x="76200" y="1028700"/>
            <a:ext cx="3725700" cy="2770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Given a library of simple functions</a:t>
            </a:r>
            <a:endParaRPr sz="1800">
              <a:solidFill>
                <a:schemeClr val="dk1"/>
              </a:solidFill>
              <a:latin typeface="Arial"/>
              <a:ea typeface="Arial"/>
              <a:cs typeface="Arial"/>
              <a:sym typeface="Arial"/>
            </a:endParaRPr>
          </a:p>
        </p:txBody>
      </p:sp>
      <p:sp>
        <p:nvSpPr>
          <p:cNvPr id="245" name="Shape 245"/>
          <p:cNvSpPr/>
          <p:nvPr/>
        </p:nvSpPr>
        <p:spPr>
          <a:xfrm>
            <a:off x="3733800" y="2000250"/>
            <a:ext cx="1447800" cy="285660"/>
          </a:xfrm>
          <a:prstGeom prst="right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46" name="Shape 246"/>
          <p:cNvSpPr txBox="1"/>
          <p:nvPr/>
        </p:nvSpPr>
        <p:spPr>
          <a:xfrm>
            <a:off x="3311127" y="1671503"/>
            <a:ext cx="2160600" cy="90018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Compose into a</a:t>
            </a:r>
            <a:endParaRPr/>
          </a:p>
          <a:p>
            <a:pPr marL="0" marR="0" lvl="0" indent="0" algn="ctr" rtl="0">
              <a:spcBef>
                <a:spcPts val="900"/>
              </a:spcBef>
              <a:spcAft>
                <a:spcPts val="0"/>
              </a:spcAft>
              <a:buNone/>
            </a:pPr>
            <a:endParaRPr sz="1800">
              <a:solidFill>
                <a:schemeClr val="dk1"/>
              </a:solidFill>
              <a:latin typeface="Arial"/>
              <a:ea typeface="Arial"/>
              <a:cs typeface="Arial"/>
              <a:sym typeface="Arial"/>
            </a:endParaRPr>
          </a:p>
          <a:p>
            <a:pPr marL="0" marR="0" lvl="0" indent="0" algn="ctr" rtl="0">
              <a:spcBef>
                <a:spcPts val="900"/>
              </a:spcBef>
              <a:spcAft>
                <a:spcPts val="0"/>
              </a:spcAft>
              <a:buNone/>
            </a:pPr>
            <a:r>
              <a:rPr lang="en" sz="1800">
                <a:solidFill>
                  <a:schemeClr val="dk1"/>
                </a:solidFill>
                <a:latin typeface="Arial"/>
                <a:ea typeface="Arial"/>
                <a:cs typeface="Arial"/>
                <a:sym typeface="Arial"/>
              </a:rPr>
              <a:t>complicate function</a:t>
            </a:r>
            <a:endParaRPr sz="1800">
              <a:solidFill>
                <a:schemeClr val="dk1"/>
              </a:solidFill>
              <a:latin typeface="Arial"/>
              <a:ea typeface="Arial"/>
              <a:cs typeface="Arial"/>
              <a:sym typeface="Arial"/>
            </a:endParaRPr>
          </a:p>
        </p:txBody>
      </p:sp>
      <p:sp>
        <p:nvSpPr>
          <p:cNvPr id="247" name="Shape 247"/>
          <p:cNvSpPr txBox="1"/>
          <p:nvPr/>
        </p:nvSpPr>
        <p:spPr>
          <a:xfrm>
            <a:off x="5430524" y="1438439"/>
            <a:ext cx="3198300" cy="13618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a:solidFill>
                  <a:srgbClr val="FF0000"/>
                </a:solidFill>
                <a:latin typeface="Arial"/>
                <a:ea typeface="Arial"/>
                <a:cs typeface="Arial"/>
                <a:sym typeface="Arial"/>
              </a:rPr>
              <a:t>Idea 2: Compositions</a:t>
            </a:r>
            <a:endParaRPr/>
          </a:p>
          <a:p>
            <a:pPr marL="342900" marR="0" lvl="0" indent="-342900" algn="l" rtl="0">
              <a:spcBef>
                <a:spcPts val="1000"/>
              </a:spcBef>
              <a:spcAft>
                <a:spcPts val="0"/>
              </a:spcAft>
              <a:buClr>
                <a:schemeClr val="dk1"/>
              </a:buClr>
              <a:buSzPts val="2000"/>
              <a:buFont typeface="Arial"/>
              <a:buChar char="•"/>
            </a:pPr>
            <a:r>
              <a:rPr lang="en" sz="2000">
                <a:solidFill>
                  <a:schemeClr val="dk1"/>
                </a:solidFill>
                <a:latin typeface="Arial"/>
                <a:ea typeface="Arial"/>
                <a:cs typeface="Arial"/>
                <a:sym typeface="Arial"/>
              </a:rPr>
              <a:t>Deep Learning</a:t>
            </a:r>
            <a:endParaRPr/>
          </a:p>
          <a:p>
            <a:pPr marL="342900" marR="0" lvl="0" indent="-342900" algn="l" rtl="0">
              <a:spcBef>
                <a:spcPts val="1000"/>
              </a:spcBef>
              <a:spcAft>
                <a:spcPts val="0"/>
              </a:spcAft>
              <a:buClr>
                <a:schemeClr val="dk1"/>
              </a:buClr>
              <a:buSzPts val="2000"/>
              <a:buFont typeface="Arial"/>
              <a:buChar char="•"/>
            </a:pPr>
            <a:r>
              <a:rPr lang="en" sz="2000">
                <a:solidFill>
                  <a:schemeClr val="dk1"/>
                </a:solidFill>
                <a:latin typeface="Arial"/>
                <a:ea typeface="Arial"/>
                <a:cs typeface="Arial"/>
                <a:sym typeface="Arial"/>
              </a:rPr>
              <a:t>Grammar models</a:t>
            </a:r>
            <a:endParaRPr/>
          </a:p>
          <a:p>
            <a:pPr marL="342900" marR="0" lvl="0" indent="-342900" algn="l" rtl="0">
              <a:spcBef>
                <a:spcPts val="1000"/>
              </a:spcBef>
              <a:spcAft>
                <a:spcPts val="0"/>
              </a:spcAft>
              <a:buClr>
                <a:schemeClr val="dk1"/>
              </a:buClr>
              <a:buSzPts val="2000"/>
              <a:buFont typeface="Arial"/>
              <a:buChar char="•"/>
            </a:pPr>
            <a:r>
              <a:rPr lang="en" sz="2000">
                <a:solidFill>
                  <a:schemeClr val="dk1"/>
                </a:solidFill>
                <a:latin typeface="Arial"/>
                <a:ea typeface="Arial"/>
                <a:cs typeface="Arial"/>
                <a:sym typeface="Arial"/>
              </a:rPr>
              <a:t>Scattering transforms…</a:t>
            </a:r>
            <a:endParaRPr sz="2000">
              <a:solidFill>
                <a:schemeClr val="dk1"/>
              </a:solidFill>
              <a:latin typeface="Arial"/>
              <a:ea typeface="Arial"/>
              <a:cs typeface="Arial"/>
              <a:sym typeface="Arial"/>
            </a:endParaRPr>
          </a:p>
        </p:txBody>
      </p:sp>
      <p:pic>
        <p:nvPicPr>
          <p:cNvPr id="248" name="Shape 248"/>
          <p:cNvPicPr preferRelativeResize="0"/>
          <p:nvPr/>
        </p:nvPicPr>
        <p:blipFill rotWithShape="1">
          <a:blip r:embed="rId4">
            <a:alphaModFix/>
          </a:blip>
          <a:srcRect/>
          <a:stretch/>
        </p:blipFill>
        <p:spPr>
          <a:xfrm>
            <a:off x="0" y="3829050"/>
            <a:ext cx="9144000" cy="1120770"/>
          </a:xfrm>
          <a:prstGeom prst="rect">
            <a:avLst/>
          </a:prstGeom>
          <a:noFill/>
          <a:ln>
            <a:noFill/>
          </a:ln>
        </p:spPr>
      </p:pic>
      <p:pic>
        <p:nvPicPr>
          <p:cNvPr id="249" name="Shape 249" descr="latex-image-1.pdf"/>
          <p:cNvPicPr preferRelativeResize="0"/>
          <p:nvPr/>
        </p:nvPicPr>
        <p:blipFill rotWithShape="1">
          <a:blip r:embed="rId5">
            <a:alphaModFix/>
          </a:blip>
          <a:srcRect/>
          <a:stretch/>
        </p:blipFill>
        <p:spPr>
          <a:xfrm>
            <a:off x="3073400" y="3314700"/>
            <a:ext cx="5460900" cy="352350"/>
          </a:xfrm>
          <a:prstGeom prst="rect">
            <a:avLst/>
          </a:prstGeom>
          <a:noFill/>
          <a:ln>
            <a:noFill/>
          </a:ln>
        </p:spPr>
      </p:pic>
      <p:sp>
        <p:nvSpPr>
          <p:cNvPr id="250" name="Shape 250"/>
          <p:cNvSpPr txBox="1"/>
          <p:nvPr/>
        </p:nvSpPr>
        <p:spPr>
          <a:xfrm>
            <a:off x="2883528" y="4933851"/>
            <a:ext cx="3458700" cy="2076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A5A5A5"/>
                </a:solidFill>
                <a:latin typeface="Arial"/>
                <a:ea typeface="Arial"/>
                <a:cs typeface="Arial"/>
                <a:sym typeface="Arial"/>
              </a:rPr>
              <a:t>Slide Credit: Marc'Aurelio Ranzato, Yann LeCun</a:t>
            </a:r>
            <a:endParaRPr sz="1200">
              <a:solidFill>
                <a:srgbClr val="A5A5A5"/>
              </a:solidFill>
              <a:latin typeface="Arial"/>
              <a:ea typeface="Arial"/>
              <a:cs typeface="Arial"/>
              <a:sym typeface="Arial"/>
            </a:endParaRPr>
          </a:p>
        </p:txBody>
      </p:sp>
      <p:sp>
        <p:nvSpPr>
          <p:cNvPr id="251" name="Shape 251"/>
          <p:cNvSpPr txBox="1">
            <a:spLocks noGrp="1"/>
          </p:cNvSpPr>
          <p:nvPr>
            <p:ph type="title"/>
          </p:nvPr>
        </p:nvSpPr>
        <p:spPr>
          <a:xfrm>
            <a:off x="0" y="0"/>
            <a:ext cx="9144000" cy="57267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Building A Complicated Function</a:t>
            </a:r>
            <a:endParaRPr/>
          </a:p>
        </p:txBody>
      </p:sp>
      <p:sp>
        <p:nvSpPr>
          <p:cNvPr id="252" name="Shape 252"/>
          <p:cNvSpPr txBox="1"/>
          <p:nvPr/>
        </p:nvSpPr>
        <p:spPr>
          <a:xfrm>
            <a:off x="70250" y="4437900"/>
            <a:ext cx="3000000" cy="38853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Slide by Dhruv Batra</a:t>
            </a:r>
            <a:endParaRPr>
              <a:solidFill>
                <a:srgbClr val="7F7F7F"/>
              </a:solidFill>
            </a:endParaRPr>
          </a:p>
        </p:txBody>
      </p:sp>
    </p:spTree>
    <p:extLst>
      <p:ext uri="{BB962C8B-B14F-4D97-AF65-F5344CB8AC3E}">
        <p14:creationId xmlns:p14="http://schemas.microsoft.com/office/powerpoint/2010/main" val="23316556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0"/>
            <a:ext cx="9144000" cy="4622954"/>
          </a:xfrm>
          <a:prstGeom prst="rect">
            <a:avLst/>
          </a:prstGeom>
        </p:spPr>
      </p:pic>
    </p:spTree>
    <p:extLst>
      <p:ext uri="{BB962C8B-B14F-4D97-AF65-F5344CB8AC3E}">
        <p14:creationId xmlns:p14="http://schemas.microsoft.com/office/powerpoint/2010/main" val="5486084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
            <a:ext cx="9144000" cy="4432911"/>
          </a:xfrm>
          <a:prstGeom prst="rect">
            <a:avLst/>
          </a:prstGeom>
        </p:spPr>
      </p:pic>
    </p:spTree>
    <p:extLst>
      <p:ext uri="{BB962C8B-B14F-4D97-AF65-F5344CB8AC3E}">
        <p14:creationId xmlns:p14="http://schemas.microsoft.com/office/powerpoint/2010/main" val="4268542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00"/>
            <a:ext cx="9144000" cy="4499715"/>
          </a:xfrm>
          <a:prstGeom prst="rect">
            <a:avLst/>
          </a:prstGeom>
        </p:spPr>
      </p:pic>
    </p:spTree>
    <p:extLst>
      <p:ext uri="{BB962C8B-B14F-4D97-AF65-F5344CB8AC3E}">
        <p14:creationId xmlns:p14="http://schemas.microsoft.com/office/powerpoint/2010/main" val="3359355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
            <a:ext cx="9144000" cy="4436734"/>
          </a:xfrm>
          <a:prstGeom prst="rect">
            <a:avLst/>
          </a:prstGeom>
        </p:spPr>
      </p:pic>
    </p:spTree>
    <p:extLst>
      <p:ext uri="{BB962C8B-B14F-4D97-AF65-F5344CB8AC3E}">
        <p14:creationId xmlns:p14="http://schemas.microsoft.com/office/powerpoint/2010/main" val="16516271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4531380"/>
          </a:xfrm>
          <a:prstGeom prst="rect">
            <a:avLst/>
          </a:prstGeom>
        </p:spPr>
      </p:pic>
    </p:spTree>
    <p:extLst>
      <p:ext uri="{BB962C8B-B14F-4D97-AF65-F5344CB8AC3E}">
        <p14:creationId xmlns:p14="http://schemas.microsoft.com/office/powerpoint/2010/main" val="23514301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400"/>
            <a:ext cx="9144000" cy="4572000"/>
          </a:xfrm>
          <a:prstGeom prst="rect">
            <a:avLst/>
          </a:prstGeom>
        </p:spPr>
      </p:pic>
    </p:spTree>
    <p:extLst>
      <p:ext uri="{BB962C8B-B14F-4D97-AF65-F5344CB8AC3E}">
        <p14:creationId xmlns:p14="http://schemas.microsoft.com/office/powerpoint/2010/main" val="15567542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700"/>
            <a:ext cx="9144000" cy="4594792"/>
          </a:xfrm>
          <a:prstGeom prst="rect">
            <a:avLst/>
          </a:prstGeom>
        </p:spPr>
      </p:pic>
    </p:spTree>
    <p:extLst>
      <p:ext uri="{BB962C8B-B14F-4D97-AF65-F5344CB8AC3E}">
        <p14:creationId xmlns:p14="http://schemas.microsoft.com/office/powerpoint/2010/main" val="35662002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2" name="Title 1">
            <a:extLst>
              <a:ext uri="{FF2B5EF4-FFF2-40B4-BE49-F238E27FC236}">
                <a16:creationId xmlns:a16="http://schemas.microsoft.com/office/drawing/2014/main" id="{A096116E-4CC1-6544-8CE7-C438755B2A7C}"/>
              </a:ext>
            </a:extLst>
          </p:cNvPr>
          <p:cNvSpPr>
            <a:spLocks noGrp="1"/>
          </p:cNvSpPr>
          <p:nvPr>
            <p:ph type="title"/>
          </p:nvPr>
        </p:nvSpPr>
        <p:spPr/>
        <p:txBody>
          <a:bodyPr/>
          <a:lstStyle/>
          <a:p>
            <a:r>
              <a:rPr lang="tr-TR" sz="4800" dirty="0"/>
              <a:t>Case </a:t>
            </a:r>
            <a:r>
              <a:rPr lang="tr-TR" sz="4800" dirty="0" err="1"/>
              <a:t>Studies</a:t>
            </a:r>
            <a:endParaRPr lang="tr-TR" sz="4800" dirty="0"/>
          </a:p>
        </p:txBody>
      </p:sp>
      <p:sp>
        <p:nvSpPr>
          <p:cNvPr id="3" name="Text Placeholder 2">
            <a:extLst>
              <a:ext uri="{FF2B5EF4-FFF2-40B4-BE49-F238E27FC236}">
                <a16:creationId xmlns:a16="http://schemas.microsoft.com/office/drawing/2014/main" id="{77A96EF0-D9EA-F342-A7D3-7ADC6F5041FA}"/>
              </a:ext>
            </a:extLst>
          </p:cNvPr>
          <p:cNvSpPr>
            <a:spLocks noGrp="1"/>
          </p:cNvSpPr>
          <p:nvPr>
            <p:ph type="body" idx="1"/>
          </p:nvPr>
        </p:nvSpPr>
        <p:spPr/>
        <p:txBody>
          <a:bodyPr/>
          <a:lstStyle/>
          <a:p>
            <a:endParaRPr lang="tr-TR"/>
          </a:p>
        </p:txBody>
      </p:sp>
      <p:sp>
        <p:nvSpPr>
          <p:cNvPr id="944" name="Google Shape;944;p78"/>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97</a:t>
            </a:fld>
            <a:endParaRPr/>
          </a:p>
        </p:txBody>
      </p:sp>
    </p:spTree>
    <p:extLst>
      <p:ext uri="{BB962C8B-B14F-4D97-AF65-F5344CB8AC3E}">
        <p14:creationId xmlns:p14="http://schemas.microsoft.com/office/powerpoint/2010/main" val="17526809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Shape 24"/>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98</a:t>
            </a:fld>
            <a:endParaRPr>
              <a:solidFill>
                <a:srgbClr val="292934"/>
              </a:solidFill>
            </a:endParaRPr>
          </a:p>
        </p:txBody>
      </p:sp>
      <p:sp>
        <p:nvSpPr>
          <p:cNvPr id="25" name="Shape 25"/>
          <p:cNvSpPr txBox="1"/>
          <p:nvPr/>
        </p:nvSpPr>
        <p:spPr>
          <a:xfrm>
            <a:off x="-30325" y="1269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LeNet-5</a:t>
            </a:r>
            <a:endParaRPr sz="3000">
              <a:solidFill>
                <a:srgbClr val="292934"/>
              </a:solidFill>
            </a:endParaRPr>
          </a:p>
        </p:txBody>
      </p:sp>
      <p:pic>
        <p:nvPicPr>
          <p:cNvPr id="26" name="Shape 26"/>
          <p:cNvPicPr preferRelativeResize="0"/>
          <p:nvPr/>
        </p:nvPicPr>
        <p:blipFill>
          <a:blip r:embed="rId3">
            <a:alphaModFix/>
          </a:blip>
          <a:stretch>
            <a:fillRect/>
          </a:stretch>
        </p:blipFill>
        <p:spPr>
          <a:xfrm>
            <a:off x="212950" y="1243725"/>
            <a:ext cx="8645224" cy="2380575"/>
          </a:xfrm>
          <a:prstGeom prst="rect">
            <a:avLst/>
          </a:prstGeom>
          <a:noFill/>
          <a:ln>
            <a:noFill/>
          </a:ln>
        </p:spPr>
      </p:pic>
      <p:sp>
        <p:nvSpPr>
          <p:cNvPr id="27" name="Shape 27"/>
          <p:cNvSpPr txBox="1"/>
          <p:nvPr/>
        </p:nvSpPr>
        <p:spPr>
          <a:xfrm>
            <a:off x="134825" y="753400"/>
            <a:ext cx="3322800" cy="39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solidFill>
                  <a:srgbClr val="292934"/>
                </a:solidFill>
              </a:rPr>
              <a:t>[LeCun et al., 1998]</a:t>
            </a:r>
            <a:endParaRPr>
              <a:solidFill>
                <a:srgbClr val="292934"/>
              </a:solidFill>
            </a:endParaRPr>
          </a:p>
        </p:txBody>
      </p:sp>
      <p:sp>
        <p:nvSpPr>
          <p:cNvPr id="28" name="Shape 28"/>
          <p:cNvSpPr txBox="1"/>
          <p:nvPr/>
        </p:nvSpPr>
        <p:spPr>
          <a:xfrm>
            <a:off x="323950" y="3624300"/>
            <a:ext cx="6631200" cy="3570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solidFill>
                  <a:srgbClr val="292934"/>
                </a:solidFill>
              </a:rPr>
              <a:t>Conv filters were 5x5, applied at stride 1</a:t>
            </a:r>
            <a:endParaRPr>
              <a:solidFill>
                <a:srgbClr val="292934"/>
              </a:solidFill>
            </a:endParaRPr>
          </a:p>
          <a:p>
            <a:pPr>
              <a:spcBef>
                <a:spcPts val="0"/>
              </a:spcBef>
              <a:spcAft>
                <a:spcPts val="0"/>
              </a:spcAft>
            </a:pPr>
            <a:r>
              <a:rPr lang="en">
                <a:solidFill>
                  <a:srgbClr val="292934"/>
                </a:solidFill>
              </a:rPr>
              <a:t>Subsampling (Pooling) layers were 2x2 applied at stride 2</a:t>
            </a:r>
            <a:endParaRPr>
              <a:solidFill>
                <a:srgbClr val="292934"/>
              </a:solidFill>
            </a:endParaRPr>
          </a:p>
          <a:p>
            <a:pPr>
              <a:spcBef>
                <a:spcPts val="0"/>
              </a:spcBef>
              <a:spcAft>
                <a:spcPts val="0"/>
              </a:spcAft>
            </a:pPr>
            <a:r>
              <a:rPr lang="en">
                <a:solidFill>
                  <a:srgbClr val="292934"/>
                </a:solidFill>
              </a:rPr>
              <a:t>i.e. architecture is [CONV-POOL-CONV-POOL-CONV-FC]</a:t>
            </a:r>
            <a:endParaRPr>
              <a:solidFill>
                <a:srgbClr val="292934"/>
              </a:solidFill>
            </a:endParaRPr>
          </a:p>
        </p:txBody>
      </p:sp>
    </p:spTree>
    <p:extLst>
      <p:ext uri="{BB962C8B-B14F-4D97-AF65-F5344CB8AC3E}">
        <p14:creationId xmlns:p14="http://schemas.microsoft.com/office/powerpoint/2010/main" val="28703988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sldNum" sz="quarter" idx="12"/>
          </p:nvPr>
        </p:nvSpPr>
        <p:spPr>
          <a:prstGeom prst="rect">
            <a:avLst/>
          </a:prstGeom>
          <a:noFill/>
          <a:ln>
            <a:noFill/>
          </a:ln>
        </p:spPr>
        <p:txBody>
          <a:bodyPr spcFirstLastPara="1" wrap="square" lIns="91425" tIns="91425" rIns="91425" bIns="91425" anchor="ctr" anchorCtr="0">
            <a:noAutofit/>
          </a:bodyPr>
          <a:lstStyle/>
          <a:p>
            <a:pPr>
              <a:spcBef>
                <a:spcPts val="0"/>
              </a:spcBef>
              <a:spcAft>
                <a:spcPts val="0"/>
              </a:spcAft>
            </a:pPr>
            <a:fld id="{00000000-1234-1234-1234-123412341234}" type="slidenum">
              <a:rPr lang="en">
                <a:solidFill>
                  <a:srgbClr val="292934"/>
                </a:solidFill>
              </a:rPr>
              <a:pPr>
                <a:spcBef>
                  <a:spcPts val="0"/>
                </a:spcBef>
                <a:spcAft>
                  <a:spcPts val="0"/>
                </a:spcAft>
              </a:pPr>
              <a:t>99</a:t>
            </a:fld>
            <a:endParaRPr>
              <a:solidFill>
                <a:srgbClr val="292934"/>
              </a:solidFill>
            </a:endParaRPr>
          </a:p>
        </p:txBody>
      </p:sp>
      <p:sp>
        <p:nvSpPr>
          <p:cNvPr id="34" name="Shape 34"/>
          <p:cNvSpPr txBox="1"/>
          <p:nvPr/>
        </p:nvSpPr>
        <p:spPr>
          <a:xfrm>
            <a:off x="152075" y="79300"/>
            <a:ext cx="7906800" cy="9912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sz="3000">
                <a:solidFill>
                  <a:srgbClr val="292934"/>
                </a:solidFill>
              </a:rPr>
              <a:t>Case Study: AlexNet</a:t>
            </a:r>
            <a:endParaRPr sz="3000">
              <a:solidFill>
                <a:srgbClr val="292934"/>
              </a:solidFill>
            </a:endParaRPr>
          </a:p>
        </p:txBody>
      </p:sp>
      <p:pic>
        <p:nvPicPr>
          <p:cNvPr id="35" name="Shape 35"/>
          <p:cNvPicPr preferRelativeResize="0"/>
          <p:nvPr/>
        </p:nvPicPr>
        <p:blipFill>
          <a:blip r:embed="rId3">
            <a:alphaModFix/>
          </a:blip>
          <a:stretch>
            <a:fillRect/>
          </a:stretch>
        </p:blipFill>
        <p:spPr>
          <a:xfrm>
            <a:off x="3911725" y="79300"/>
            <a:ext cx="5145049" cy="1720950"/>
          </a:xfrm>
          <a:prstGeom prst="rect">
            <a:avLst/>
          </a:prstGeom>
          <a:noFill/>
          <a:ln>
            <a:noFill/>
          </a:ln>
        </p:spPr>
      </p:pic>
      <p:sp>
        <p:nvSpPr>
          <p:cNvPr id="36" name="Shape 36"/>
          <p:cNvSpPr txBox="1"/>
          <p:nvPr/>
        </p:nvSpPr>
        <p:spPr>
          <a:xfrm>
            <a:off x="185125" y="614200"/>
            <a:ext cx="3474900" cy="4908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i="1">
                <a:solidFill>
                  <a:srgbClr val="292934"/>
                </a:solidFill>
              </a:rPr>
              <a:t>[Krizhevsky et al. 2012]</a:t>
            </a:r>
            <a:endParaRPr i="1">
              <a:solidFill>
                <a:srgbClr val="292934"/>
              </a:solidFill>
            </a:endParaRPr>
          </a:p>
        </p:txBody>
      </p:sp>
      <p:sp>
        <p:nvSpPr>
          <p:cNvPr id="37" name="Shape 37"/>
          <p:cNvSpPr txBox="1"/>
          <p:nvPr/>
        </p:nvSpPr>
        <p:spPr>
          <a:xfrm>
            <a:off x="185125" y="1832438"/>
            <a:ext cx="8428500" cy="10536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
                <a:solidFill>
                  <a:srgbClr val="292934"/>
                </a:solidFill>
              </a:rPr>
              <a:t>Input: 227x227x3 images</a:t>
            </a:r>
            <a:endParaRPr>
              <a:solidFill>
                <a:srgbClr val="292934"/>
              </a:solidFill>
            </a:endParaRPr>
          </a:p>
          <a:p>
            <a:pPr>
              <a:spcBef>
                <a:spcPts val="0"/>
              </a:spcBef>
              <a:spcAft>
                <a:spcPts val="0"/>
              </a:spcAft>
            </a:pPr>
            <a:endParaRPr>
              <a:solidFill>
                <a:srgbClr val="292934"/>
              </a:solidFill>
            </a:endParaRPr>
          </a:p>
          <a:p>
            <a:pPr>
              <a:spcBef>
                <a:spcPts val="0"/>
              </a:spcBef>
              <a:spcAft>
                <a:spcPts val="0"/>
              </a:spcAft>
            </a:pPr>
            <a:r>
              <a:rPr lang="en" b="1">
                <a:solidFill>
                  <a:srgbClr val="292934"/>
                </a:solidFill>
              </a:rPr>
              <a:t>First layer </a:t>
            </a:r>
            <a:r>
              <a:rPr lang="en">
                <a:solidFill>
                  <a:srgbClr val="292934"/>
                </a:solidFill>
              </a:rPr>
              <a:t>(CONV1): 96 11x11 filters applied at stride 4</a:t>
            </a:r>
            <a:endParaRPr>
              <a:solidFill>
                <a:srgbClr val="292934"/>
              </a:solidFill>
            </a:endParaRPr>
          </a:p>
          <a:p>
            <a:pPr>
              <a:spcBef>
                <a:spcPts val="0"/>
              </a:spcBef>
              <a:spcAft>
                <a:spcPts val="0"/>
              </a:spcAft>
            </a:pPr>
            <a:r>
              <a:rPr lang="en">
                <a:solidFill>
                  <a:srgbClr val="292934"/>
                </a:solidFill>
              </a:rPr>
              <a:t>=&gt;</a:t>
            </a:r>
            <a:endParaRPr>
              <a:solidFill>
                <a:srgbClr val="292934"/>
              </a:solidFill>
            </a:endParaRPr>
          </a:p>
          <a:p>
            <a:pPr>
              <a:spcBef>
                <a:spcPts val="0"/>
              </a:spcBef>
              <a:spcAft>
                <a:spcPts val="0"/>
              </a:spcAft>
            </a:pPr>
            <a:r>
              <a:rPr lang="en">
                <a:solidFill>
                  <a:srgbClr val="0000FF"/>
                </a:solidFill>
              </a:rPr>
              <a:t>Q: what is the output volume size? Hint: (227-11)/4+1 = 55</a:t>
            </a:r>
            <a:endParaRPr>
              <a:solidFill>
                <a:srgbClr val="0000FF"/>
              </a:solidFill>
            </a:endParaRPr>
          </a:p>
        </p:txBody>
      </p:sp>
    </p:spTree>
    <p:extLst>
      <p:ext uri="{BB962C8B-B14F-4D97-AF65-F5344CB8AC3E}">
        <p14:creationId xmlns:p14="http://schemas.microsoft.com/office/powerpoint/2010/main" val="857282797"/>
      </p:ext>
    </p:extLst>
  </p:cSld>
  <p:clrMapOvr>
    <a:masterClrMapping/>
  </p:clrMapOvr>
</p:sld>
</file>

<file path=ppt/theme/theme1.xml><?xml version="1.0" encoding="utf-8"?>
<a:theme xmlns:a="http://schemas.openxmlformats.org/drawingml/2006/main" name="Default Design">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Default Design">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TM03457475[[fn=Çerçeve]]</Template>
  <TotalTime>12774</TotalTime>
  <Words>5222</Words>
  <Application>Microsoft Macintosh PowerPoint</Application>
  <PresentationFormat>On-screen Show (16:9)</PresentationFormat>
  <Paragraphs>1009</Paragraphs>
  <Slides>107</Slides>
  <Notes>90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Calibri</vt:lpstr>
      <vt:lpstr>Droid Sans</vt:lpstr>
      <vt:lpstr>Helvetica Neue</vt:lpstr>
      <vt:lpstr>Helvetica Neue Light</vt:lpstr>
      <vt:lpstr>Helvetica Neue Medium</vt:lpstr>
      <vt:lpstr>Default Design</vt:lpstr>
      <vt:lpstr>BBM416 – Fundamentals of Computer Vision</vt:lpstr>
      <vt:lpstr>Previously on BBM416…</vt:lpstr>
      <vt:lpstr>PowerPoint Presentation</vt:lpstr>
      <vt:lpstr>PowerPoint Presentation</vt:lpstr>
      <vt:lpstr>Traditional Machine Learning</vt:lpstr>
      <vt:lpstr>Hierarchical Compositionality  </vt:lpstr>
      <vt:lpstr>Building A Complicated Function</vt:lpstr>
      <vt:lpstr>Building A Complicated Function</vt:lpstr>
      <vt:lpstr>Building A Complicated Function</vt:lpstr>
      <vt:lpstr>Building A Complicated Function</vt:lpstr>
      <vt:lpstr>Deep Learning = Hierarchical Compositionality  </vt:lpstr>
      <vt:lpstr>Traditional Machine Learning</vt:lpstr>
      <vt:lpstr>Deep Learning = End-to-End Learning</vt:lpstr>
      <vt:lpstr>Why are things working today?</vt:lpstr>
      <vt:lpstr>Artificial Neural Networks and Deep Learning</vt:lpstr>
      <vt:lpstr>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Vision</dc:title>
  <dc:creator>nazli</dc:creator>
  <cp:lastModifiedBy>Microsoft Office User</cp:lastModifiedBy>
  <cp:revision>274</cp:revision>
  <dcterms:created xsi:type="dcterms:W3CDTF">2011-03-20T14:07:19Z</dcterms:created>
  <dcterms:modified xsi:type="dcterms:W3CDTF">2022-04-05T07:44:17Z</dcterms:modified>
</cp:coreProperties>
</file>